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0" r:id="rId1"/>
    <p:sldMasterId id="2147483667" r:id="rId2"/>
  </p:sldMasterIdLst>
  <p:notesMasterIdLst>
    <p:notesMasterId r:id="rId32"/>
  </p:notesMasterIdLst>
  <p:sldIdLst>
    <p:sldId id="256" r:id="rId3"/>
    <p:sldId id="310" r:id="rId4"/>
    <p:sldId id="287" r:id="rId5"/>
    <p:sldId id="262" r:id="rId6"/>
    <p:sldId id="292" r:id="rId7"/>
    <p:sldId id="264" r:id="rId8"/>
    <p:sldId id="290" r:id="rId9"/>
    <p:sldId id="289" r:id="rId10"/>
    <p:sldId id="294" r:id="rId11"/>
    <p:sldId id="293" r:id="rId12"/>
    <p:sldId id="295" r:id="rId13"/>
    <p:sldId id="266" r:id="rId14"/>
    <p:sldId id="296" r:id="rId15"/>
    <p:sldId id="297" r:id="rId16"/>
    <p:sldId id="298" r:id="rId17"/>
    <p:sldId id="299" r:id="rId18"/>
    <p:sldId id="261" r:id="rId19"/>
    <p:sldId id="267" r:id="rId20"/>
    <p:sldId id="302" r:id="rId21"/>
    <p:sldId id="300" r:id="rId22"/>
    <p:sldId id="303" r:id="rId23"/>
    <p:sldId id="305" r:id="rId24"/>
    <p:sldId id="301" r:id="rId25"/>
    <p:sldId id="304" r:id="rId26"/>
    <p:sldId id="306" r:id="rId27"/>
    <p:sldId id="307" r:id="rId28"/>
    <p:sldId id="308" r:id="rId29"/>
    <p:sldId id="309"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73" userDrawn="1">
          <p15:clr>
            <a:srgbClr val="A4A3A4"/>
          </p15:clr>
        </p15:guide>
        <p15:guide id="2" pos="24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626"/>
    <a:srgbClr val="EEB211"/>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69" autoAdjust="0"/>
    <p:restoredTop sz="73289" autoAdjust="0"/>
  </p:normalViewPr>
  <p:slideViewPr>
    <p:cSldViewPr snapToGrid="0" snapToObjects="1">
      <p:cViewPr varScale="1">
        <p:scale>
          <a:sx n="60" d="100"/>
          <a:sy n="60" d="100"/>
        </p:scale>
        <p:origin x="1766" y="43"/>
      </p:cViewPr>
      <p:guideLst>
        <p:guide orient="horz" pos="773"/>
        <p:guide pos="244"/>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13144C-FB38-4869-BD5D-10BCE07E8D9A}" type="datetimeFigureOut">
              <a:rPr lang="en-US" smtClean="0"/>
              <a:t>7/18/2018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82DE4A-A61F-4F5A-B155-ACD2620CB354}" type="slidenum">
              <a:rPr lang="en-US" smtClean="0"/>
              <a:t>‹#›</a:t>
            </a:fld>
            <a:endParaRPr lang="en-US"/>
          </a:p>
        </p:txBody>
      </p:sp>
    </p:spTree>
    <p:extLst>
      <p:ext uri="{BB962C8B-B14F-4D97-AF65-F5344CB8AC3E}">
        <p14:creationId xmlns:p14="http://schemas.microsoft.com/office/powerpoint/2010/main" val="40316011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www.bioinf.jku.at/publications/older/2604.pdf"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final presentation will discuss stock market’s price movement prediction with long short time memory neural networks. First, I would like to present the paper that I will discuss, this paper is written by three authors in UFMG in Brazil. It focuses on price predictions on stock markets with chaotic and dynamic environment. This paper introduces machine learning approaches, mainly long short time memory networks to resolve the scenario, predict the future trends of stock prices based on the historical data.</a:t>
            </a:r>
          </a:p>
        </p:txBody>
      </p:sp>
      <p:sp>
        <p:nvSpPr>
          <p:cNvPr id="4" name="Slide Number Placeholder 3"/>
          <p:cNvSpPr>
            <a:spLocks noGrp="1"/>
          </p:cNvSpPr>
          <p:nvPr>
            <p:ph type="sldNum" sz="quarter" idx="10"/>
          </p:nvPr>
        </p:nvSpPr>
        <p:spPr/>
        <p:txBody>
          <a:bodyPr/>
          <a:lstStyle/>
          <a:p>
            <a:fld id="{0D82DE4A-A61F-4F5A-B155-ACD2620CB354}" type="slidenum">
              <a:rPr lang="en-US" smtClean="0"/>
              <a:t>1</a:t>
            </a:fld>
            <a:endParaRPr lang="en-US"/>
          </a:p>
        </p:txBody>
      </p:sp>
    </p:spTree>
    <p:extLst>
      <p:ext uri="{BB962C8B-B14F-4D97-AF65-F5344CB8AC3E}">
        <p14:creationId xmlns:p14="http://schemas.microsoft.com/office/powerpoint/2010/main" val="24280734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first step in our LSTM is to decide what information we’re going to throw away from the cell state. This decision is made by a sigmoid layer called the “forget gate layer.” It looks at </a:t>
            </a:r>
            <a:r>
              <a:rPr lang="en-US" sz="1200" b="0" i="0" u="none" strike="noStrike" kern="1200" dirty="0">
                <a:solidFill>
                  <a:schemeClr val="tx1"/>
                </a:solidFill>
                <a:effectLst/>
                <a:latin typeface="+mn-lt"/>
                <a:ea typeface="+mn-ea"/>
                <a:cs typeface="+mn-cs"/>
              </a:rPr>
              <a:t>ht−1 and</a:t>
            </a:r>
            <a:r>
              <a:rPr lang="en-US" sz="1200" b="0" i="0"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xt</a:t>
            </a:r>
            <a:r>
              <a:rPr lang="en-US" sz="1200" b="0" i="0" kern="1200" dirty="0">
                <a:solidFill>
                  <a:schemeClr val="tx1"/>
                </a:solidFill>
                <a:effectLst/>
                <a:latin typeface="+mn-lt"/>
                <a:ea typeface="+mn-ea"/>
                <a:cs typeface="+mn-cs"/>
              </a:rPr>
              <a:t>, and outputs a number between </a:t>
            </a:r>
            <a:r>
              <a:rPr lang="en-US" sz="1200" b="0" i="0" u="none" strike="noStrike" kern="12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a:t>
            </a:r>
            <a:r>
              <a:rPr lang="en-US" sz="1200" b="0" i="0" kern="1200" dirty="0">
                <a:solidFill>
                  <a:schemeClr val="tx1"/>
                </a:solidFill>
                <a:effectLst/>
                <a:latin typeface="+mn-lt"/>
                <a:ea typeface="+mn-ea"/>
                <a:cs typeface="+mn-cs"/>
              </a:rPr>
              <a:t> for each number in the cell state </a:t>
            </a:r>
            <a:r>
              <a:rPr lang="en-US" sz="1200" b="0" i="0" u="none" strike="noStrike" kern="1200" dirty="0">
                <a:solidFill>
                  <a:schemeClr val="tx1"/>
                </a:solidFill>
                <a:effectLst/>
                <a:latin typeface="+mn-lt"/>
                <a:ea typeface="+mn-ea"/>
                <a:cs typeface="+mn-cs"/>
              </a:rPr>
              <a:t>Ct−1</a:t>
            </a:r>
            <a:r>
              <a:rPr lang="en-US" sz="1200" b="0" i="0" kern="1200" dirty="0">
                <a:solidFill>
                  <a:schemeClr val="tx1"/>
                </a:solidFill>
                <a:effectLst/>
                <a:latin typeface="+mn-lt"/>
                <a:ea typeface="+mn-ea"/>
                <a:cs typeface="+mn-cs"/>
              </a:rPr>
              <a:t>. A </a:t>
            </a:r>
            <a:r>
              <a:rPr lang="en-US" sz="1200" b="0" i="0" u="none" strike="noStrike" kern="1200" dirty="0">
                <a:solidFill>
                  <a:schemeClr val="tx1"/>
                </a:solidFill>
                <a:effectLst/>
                <a:latin typeface="+mn-lt"/>
                <a:ea typeface="+mn-ea"/>
                <a:cs typeface="+mn-cs"/>
              </a:rPr>
              <a:t>1 </a:t>
            </a:r>
            <a:r>
              <a:rPr lang="en-US" sz="1200" b="0" i="0" kern="1200" dirty="0">
                <a:solidFill>
                  <a:schemeClr val="tx1"/>
                </a:solidFill>
                <a:effectLst/>
                <a:latin typeface="+mn-lt"/>
                <a:ea typeface="+mn-ea"/>
                <a:cs typeface="+mn-cs"/>
              </a:rPr>
              <a:t>represents “completely keep this” while a </a:t>
            </a:r>
            <a:r>
              <a:rPr lang="en-US" sz="1200" b="0" i="0" u="none" strike="noStrike" kern="1200" dirty="0">
                <a:solidFill>
                  <a:schemeClr val="tx1"/>
                </a:solidFill>
                <a:effectLst/>
                <a:latin typeface="+mn-lt"/>
                <a:ea typeface="+mn-ea"/>
                <a:cs typeface="+mn-cs"/>
              </a:rPr>
              <a:t>0</a:t>
            </a:r>
            <a:r>
              <a:rPr lang="en-US" sz="1200" b="0" i="0" kern="1200" dirty="0">
                <a:solidFill>
                  <a:schemeClr val="tx1"/>
                </a:solidFill>
                <a:effectLst/>
                <a:latin typeface="+mn-lt"/>
                <a:ea typeface="+mn-ea"/>
                <a:cs typeface="+mn-cs"/>
              </a:rPr>
              <a:t> represents “completely get rid of this.” Let’s go back to our example of a language model trying to predict the next word based on all the previous ones. In such a problem, the cell state might include the gender of the present subject, so that the correct pronouns can be used. When we see a new subject, we want to forget the gender of the old subject.</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13</a:t>
            </a:fld>
            <a:endParaRPr lang="en-US"/>
          </a:p>
        </p:txBody>
      </p:sp>
    </p:spTree>
    <p:extLst>
      <p:ext uri="{BB962C8B-B14F-4D97-AF65-F5344CB8AC3E}">
        <p14:creationId xmlns:p14="http://schemas.microsoft.com/office/powerpoint/2010/main" val="3511860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next step is to decide what new information we’re going to store in the cell state. This has two parts. First, a sigmoid layer called the “input gate layer” decides which values we’ll update. Next, a tanh layer creates a vector of new candidate values,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that could be added to the state. In the next step, we’ll combine these two to create an update to the state. In the example of our language model, we’d want to add the gender of the new subject to the cell state, to replace the old one we’re forgetting.</a:t>
            </a:r>
          </a:p>
          <a:p>
            <a:r>
              <a:rPr lang="en-US" sz="1200" b="0" i="0" kern="1200" dirty="0">
                <a:solidFill>
                  <a:schemeClr val="tx1"/>
                </a:solidFill>
                <a:effectLst/>
                <a:latin typeface="+mn-lt"/>
                <a:ea typeface="+mn-ea"/>
                <a:cs typeface="+mn-cs"/>
              </a:rPr>
              <a:t>It’s now time to update the old cell state, </a:t>
            </a:r>
            <a:r>
              <a:rPr lang="en-US" sz="1200" b="0" i="0" u="none" strike="noStrike" kern="1200" dirty="0">
                <a:solidFill>
                  <a:schemeClr val="tx1"/>
                </a:solidFill>
                <a:effectLst/>
                <a:latin typeface="+mn-lt"/>
                <a:ea typeface="+mn-ea"/>
                <a:cs typeface="+mn-cs"/>
              </a:rPr>
              <a:t>Ct−1Ct−1</a:t>
            </a:r>
            <a:r>
              <a:rPr lang="en-US" sz="1200" b="0" i="0" kern="1200" dirty="0">
                <a:solidFill>
                  <a:schemeClr val="tx1"/>
                </a:solidFill>
                <a:effectLst/>
                <a:latin typeface="+mn-lt"/>
                <a:ea typeface="+mn-ea"/>
                <a:cs typeface="+mn-cs"/>
              </a:rPr>
              <a:t>, into the new cell state </a:t>
            </a:r>
            <a:r>
              <a:rPr lang="en-US" sz="1200" b="0" i="0" u="none" strike="noStrike" kern="1200" dirty="0" err="1">
                <a:solidFill>
                  <a:schemeClr val="tx1"/>
                </a:solidFill>
                <a:effectLst/>
                <a:latin typeface="+mn-lt"/>
                <a:ea typeface="+mn-ea"/>
                <a:cs typeface="+mn-cs"/>
              </a:rPr>
              <a:t>CtCt</a:t>
            </a:r>
            <a:r>
              <a:rPr lang="en-US" sz="1200" b="0" i="0" kern="1200" dirty="0">
                <a:solidFill>
                  <a:schemeClr val="tx1"/>
                </a:solidFill>
                <a:effectLst/>
                <a:latin typeface="+mn-lt"/>
                <a:ea typeface="+mn-ea"/>
                <a:cs typeface="+mn-cs"/>
              </a:rPr>
              <a:t>. The previous steps already decided what to do, we just need to actually do it.</a:t>
            </a:r>
          </a:p>
          <a:p>
            <a:r>
              <a:rPr lang="en-US" sz="1200" b="0" i="0" kern="1200" dirty="0">
                <a:solidFill>
                  <a:schemeClr val="tx1"/>
                </a:solidFill>
                <a:effectLst/>
                <a:latin typeface="+mn-lt"/>
                <a:ea typeface="+mn-ea"/>
                <a:cs typeface="+mn-cs"/>
              </a:rPr>
              <a:t>We multiply the old state by </a:t>
            </a:r>
            <a:r>
              <a:rPr lang="en-US" sz="1200" b="0" i="0" u="none" strike="noStrike" kern="1200" dirty="0" err="1">
                <a:solidFill>
                  <a:schemeClr val="tx1"/>
                </a:solidFill>
                <a:effectLst/>
                <a:latin typeface="+mn-lt"/>
                <a:ea typeface="+mn-ea"/>
                <a:cs typeface="+mn-cs"/>
              </a:rPr>
              <a:t>ftft</a:t>
            </a:r>
            <a:r>
              <a:rPr lang="en-US" sz="1200" b="0" i="0" kern="1200" dirty="0">
                <a:solidFill>
                  <a:schemeClr val="tx1"/>
                </a:solidFill>
                <a:effectLst/>
                <a:latin typeface="+mn-lt"/>
                <a:ea typeface="+mn-ea"/>
                <a:cs typeface="+mn-cs"/>
              </a:rPr>
              <a:t>, forgetting the things we decided to forget earlier. Then we add </a:t>
            </a:r>
            <a:r>
              <a:rPr lang="en-US" sz="1200" b="0" i="0" u="none" strike="noStrike" kern="1200" dirty="0" err="1">
                <a:solidFill>
                  <a:schemeClr val="tx1"/>
                </a:solidFill>
                <a:effectLst/>
                <a:latin typeface="+mn-lt"/>
                <a:ea typeface="+mn-ea"/>
                <a:cs typeface="+mn-cs"/>
              </a:rPr>
              <a:t>it∗C~tit∗C~t</a:t>
            </a:r>
            <a:r>
              <a:rPr lang="en-US" sz="1200" b="0" i="0" kern="1200" dirty="0">
                <a:solidFill>
                  <a:schemeClr val="tx1"/>
                </a:solidFill>
                <a:effectLst/>
                <a:latin typeface="+mn-lt"/>
                <a:ea typeface="+mn-ea"/>
                <a:cs typeface="+mn-cs"/>
              </a:rPr>
              <a:t>. This is the new candidate values, scaled by how much we decided to update each state value.</a:t>
            </a:r>
          </a:p>
          <a:p>
            <a:r>
              <a:rPr lang="en-US" sz="1200" b="0" i="0" kern="1200" dirty="0">
                <a:solidFill>
                  <a:schemeClr val="tx1"/>
                </a:solidFill>
                <a:effectLst/>
                <a:latin typeface="+mn-lt"/>
                <a:ea typeface="+mn-ea"/>
                <a:cs typeface="+mn-cs"/>
              </a:rPr>
              <a:t>In the case of the language model, this is where we’d actually drop the information about the old subject’s gender and add the new information, as we decided in the previous steps.</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14</a:t>
            </a:fld>
            <a:endParaRPr lang="en-US"/>
          </a:p>
        </p:txBody>
      </p:sp>
    </p:spTree>
    <p:extLst>
      <p:ext uri="{BB962C8B-B14F-4D97-AF65-F5344CB8AC3E}">
        <p14:creationId xmlns:p14="http://schemas.microsoft.com/office/powerpoint/2010/main" val="3568930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Finally, we need to decide what we’re going to output. This output will be based on our cell state, but will be a filtered version. First, we run a sigmoid layer which decides what parts of the cell state we’re going to output. Then, we put the cell state through </a:t>
            </a:r>
            <a:r>
              <a:rPr lang="en-US" sz="1200" b="0" i="0" u="none" strike="noStrike" kern="1200" dirty="0" err="1">
                <a:solidFill>
                  <a:schemeClr val="tx1"/>
                </a:solidFill>
                <a:effectLst/>
                <a:latin typeface="+mn-lt"/>
                <a:ea typeface="+mn-ea"/>
                <a:cs typeface="+mn-cs"/>
              </a:rPr>
              <a:t>tanhtanh</a:t>
            </a:r>
            <a:r>
              <a:rPr lang="en-US" sz="1200" b="0" i="0" kern="1200" dirty="0">
                <a:solidFill>
                  <a:schemeClr val="tx1"/>
                </a:solidFill>
                <a:effectLst/>
                <a:latin typeface="+mn-lt"/>
                <a:ea typeface="+mn-ea"/>
                <a:cs typeface="+mn-cs"/>
              </a:rPr>
              <a:t> (to push the values to be between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and </a:t>
            </a:r>
            <a:r>
              <a:rPr lang="en-US" sz="1200" b="0" i="0" u="none" strike="noStrike" kern="1200" dirty="0">
                <a:solidFill>
                  <a:schemeClr val="tx1"/>
                </a:solidFill>
                <a:effectLst/>
                <a:latin typeface="+mn-lt"/>
                <a:ea typeface="+mn-ea"/>
                <a:cs typeface="+mn-cs"/>
              </a:rPr>
              <a:t>11</a:t>
            </a:r>
            <a:r>
              <a:rPr lang="en-US" sz="1200" b="0" i="0" kern="1200" dirty="0">
                <a:solidFill>
                  <a:schemeClr val="tx1"/>
                </a:solidFill>
                <a:effectLst/>
                <a:latin typeface="+mn-lt"/>
                <a:ea typeface="+mn-ea"/>
                <a:cs typeface="+mn-cs"/>
              </a:rPr>
              <a:t>) and multiply it by the output of the sigmoid gate, so that we only output the parts we decided to.</a:t>
            </a:r>
          </a:p>
          <a:p>
            <a:r>
              <a:rPr lang="en-US" sz="1200" b="0" i="0" kern="1200" dirty="0">
                <a:solidFill>
                  <a:schemeClr val="tx1"/>
                </a:solidFill>
                <a:effectLst/>
                <a:latin typeface="+mn-lt"/>
                <a:ea typeface="+mn-ea"/>
                <a:cs typeface="+mn-cs"/>
              </a:rPr>
              <a:t>For the language model example, since it just saw a subject, it might want to output information relevant to a verb, in case that’s what is coming next. For example, it might output whether the subject is singular or plural, so that we know what form a verb should be conjugated into if that’s what follows next.</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15</a:t>
            </a:fld>
            <a:endParaRPr lang="en-US"/>
          </a:p>
        </p:txBody>
      </p:sp>
    </p:spTree>
    <p:extLst>
      <p:ext uri="{BB962C8B-B14F-4D97-AF65-F5344CB8AC3E}">
        <p14:creationId xmlns:p14="http://schemas.microsoft.com/office/powerpoint/2010/main" val="31170329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classification model was designed based on LSTM networks so as to perform predictions of price movements for a number of stocks. In other words, it attempts to determine if the price of a particular stock will be higher or not than the current price in 15 minutes in the future. That model is regenerated and trained each trading day on top of historic price data and it is used for performing predictions each 15 minutes using the same model and weights until the end of the day. We can think of price data as yesterday’s food, those technical indicators as today’s weather.</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17</a:t>
            </a:fld>
            <a:endParaRPr lang="en-US"/>
          </a:p>
        </p:txBody>
      </p:sp>
    </p:spTree>
    <p:extLst>
      <p:ext uri="{BB962C8B-B14F-4D97-AF65-F5344CB8AC3E}">
        <p14:creationId xmlns:p14="http://schemas.microsoft.com/office/powerpoint/2010/main" val="548111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Historic price data for particular stocks are gathered in the format of a time series of candles (open, close, high, low and volume) in a granularity of 15 minutes. With the data in hand, a log-return transformation is performed as means of normalization as well as to stabilize the mean and variance along the time series. </a:t>
            </a:r>
          </a:p>
          <a:p>
            <a:endParaRPr lang="en-US" sz="1200" b="0" i="0" u="none" strike="noStrike" kern="1200" baseline="0" dirty="0">
              <a:solidFill>
                <a:schemeClr val="tx1"/>
              </a:solidFill>
              <a:latin typeface="+mn-lt"/>
              <a:ea typeface="+mn-ea"/>
              <a:cs typeface="+mn-cs"/>
            </a:endParaRPr>
          </a:p>
          <a:p>
            <a:r>
              <a:rPr lang="en-US" sz="1200" b="0" i="0" u="none" strike="noStrike" kern="1200" baseline="0" dirty="0">
                <a:solidFill>
                  <a:schemeClr val="tx1"/>
                </a:solidFill>
                <a:latin typeface="+mn-lt"/>
                <a:ea typeface="+mn-ea"/>
                <a:cs typeface="+mn-cs"/>
              </a:rPr>
              <a:t>A set of technical indicators is generated using the TA-Lib1 library. Such indicators are mathematical calculations intended to determine or predict characteristics from stocks based on their historic data. A total of 175 values are generated for each period, and they are intended to represent or predict a very diverse set of characteristics of the stock, like the future price, volume to be traded, the intensity of the current movement tendency, visual graphical patterns, among others.</a:t>
            </a:r>
          </a:p>
          <a:p>
            <a:endParaRPr lang="en-US" sz="1200" b="0" i="0" u="none" strike="noStrike" kern="1200" baseline="0" dirty="0">
              <a:solidFill>
                <a:schemeClr val="tx1"/>
              </a:solidFill>
              <a:latin typeface="+mn-lt"/>
              <a:ea typeface="+mn-ea"/>
              <a:cs typeface="+mn-cs"/>
            </a:endParaRPr>
          </a:p>
          <a:p>
            <a:r>
              <a:rPr lang="en-US" dirty="0"/>
              <a:t>A binary class </a:t>
            </a:r>
            <a:r>
              <a:rPr lang="en-US" i="1" dirty="0"/>
              <a:t>y </a:t>
            </a:r>
            <a:r>
              <a:rPr lang="en-US" dirty="0"/>
              <a:t>is assigned to each entry of the dataset, ”1” will indicate that the price will go up on the following time step, and ”0” that it won’t. Therefore, given that </a:t>
            </a:r>
            <a:r>
              <a:rPr lang="en-US" i="1" dirty="0" err="1"/>
              <a:t>i</a:t>
            </a:r>
            <a:r>
              <a:rPr lang="en-US" i="1" dirty="0"/>
              <a:t> </a:t>
            </a:r>
            <a:r>
              <a:rPr lang="en-US" dirty="0"/>
              <a:t>is the current moment and </a:t>
            </a:r>
            <a:r>
              <a:rPr lang="en-US" i="1" dirty="0"/>
              <a:t>j </a:t>
            </a:r>
            <a:r>
              <a:rPr lang="en-US" dirty="0"/>
              <a:t>is the following, then </a:t>
            </a:r>
            <a:r>
              <a:rPr lang="en-US" i="1" dirty="0"/>
              <a:t>j </a:t>
            </a:r>
            <a:r>
              <a:rPr lang="en-US" dirty="0"/>
              <a:t>= </a:t>
            </a:r>
            <a:r>
              <a:rPr lang="en-US" i="1" dirty="0" err="1"/>
              <a:t>i</a:t>
            </a:r>
            <a:r>
              <a:rPr lang="en-US" dirty="0" err="1"/>
              <a:t>+</a:t>
            </a:r>
            <a:r>
              <a:rPr lang="en-US" i="1" dirty="0" err="1"/>
              <a:t>timestep</a:t>
            </a:r>
            <a:r>
              <a:rPr lang="en-US" dirty="0"/>
              <a:t>, and for this project </a:t>
            </a:r>
            <a:r>
              <a:rPr lang="en-US" i="1" dirty="0"/>
              <a:t>timestep </a:t>
            </a:r>
            <a:r>
              <a:rPr lang="en-US" dirty="0"/>
              <a:t>is equivalent to 15 minutes. In case the output is ”1”, a ”buy” operation will be triggered at </a:t>
            </a:r>
            <a:r>
              <a:rPr lang="en-US" i="1" dirty="0" err="1"/>
              <a:t>i</a:t>
            </a:r>
            <a:r>
              <a:rPr lang="en-US" dirty="0"/>
              <a:t>. </a:t>
            </a:r>
          </a:p>
          <a:p>
            <a:endParaRPr lang="en-US" dirty="0"/>
          </a:p>
          <a:p>
            <a:r>
              <a:rPr lang="en-US" sz="1200" b="0" i="0" u="none" strike="noStrike" kern="1200" baseline="0" dirty="0">
                <a:solidFill>
                  <a:schemeClr val="tx1"/>
                </a:solidFill>
                <a:latin typeface="+mn-lt"/>
                <a:ea typeface="+mn-ea"/>
                <a:cs typeface="+mn-cs"/>
              </a:rPr>
              <a:t>The neural network will take </a:t>
            </a:r>
            <a:r>
              <a:rPr lang="en-US" sz="1200" b="0" i="1" u="none" strike="noStrike" kern="1200" baseline="0" dirty="0">
                <a:solidFill>
                  <a:schemeClr val="tx1"/>
                </a:solidFill>
                <a:latin typeface="+mn-lt"/>
                <a:ea typeface="+mn-ea"/>
                <a:cs typeface="+mn-cs"/>
              </a:rPr>
              <a:t>k </a:t>
            </a:r>
            <a:r>
              <a:rPr lang="en-US" sz="1200" b="0" i="0" u="none" strike="noStrike" kern="1200" baseline="0" dirty="0">
                <a:solidFill>
                  <a:schemeClr val="tx1"/>
                </a:solidFill>
                <a:latin typeface="+mn-lt"/>
                <a:ea typeface="+mn-ea"/>
                <a:cs typeface="+mn-cs"/>
              </a:rPr>
              <a:t>instances of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as input (</a:t>
            </a:r>
            <a:r>
              <a:rPr lang="en-US" sz="1200" b="0" i="1" u="none" strike="noStrike" kern="1200" baseline="0" dirty="0">
                <a:solidFill>
                  <a:schemeClr val="tx1"/>
                </a:solidFill>
                <a:latin typeface="+mn-lt"/>
                <a:ea typeface="+mn-ea"/>
                <a:cs typeface="+mn-cs"/>
              </a:rPr>
              <a:t>Xi−k, ...,Xi−</a:t>
            </a:r>
            <a:r>
              <a:rPr lang="en-US" sz="1200" b="0" i="0" u="none" strike="noStrike" kern="1200" baseline="0" dirty="0">
                <a:solidFill>
                  <a:schemeClr val="tx1"/>
                </a:solidFill>
                <a:latin typeface="+mn-lt"/>
                <a:ea typeface="+mn-ea"/>
                <a:cs typeface="+mn-cs"/>
              </a:rPr>
              <a:t>2</a:t>
            </a:r>
            <a:r>
              <a:rPr lang="en-US" sz="1200" b="0" i="1" u="none" strike="noStrike" kern="1200" baseline="0" dirty="0">
                <a:solidFill>
                  <a:schemeClr val="tx1"/>
                </a:solidFill>
                <a:latin typeface="+mn-lt"/>
                <a:ea typeface="+mn-ea"/>
                <a:cs typeface="+mn-cs"/>
              </a:rPr>
              <a:t>,Xi−</a:t>
            </a:r>
            <a:r>
              <a:rPr lang="en-US" sz="1200" b="0" i="0" u="none" strike="noStrike" kern="1200" baseline="0" dirty="0">
                <a:solidFill>
                  <a:schemeClr val="tx1"/>
                </a:solidFill>
                <a:latin typeface="+mn-lt"/>
                <a:ea typeface="+mn-ea"/>
                <a:cs typeface="+mn-cs"/>
              </a:rPr>
              <a:t>1</a:t>
            </a:r>
            <a:r>
              <a:rPr lang="en-US" sz="1200" b="0" i="1" u="none" strike="noStrike" kern="1200" baseline="0" dirty="0">
                <a:solidFill>
                  <a:schemeClr val="tx1"/>
                </a:solidFill>
                <a:latin typeface="+mn-lt"/>
                <a:ea typeface="+mn-ea"/>
                <a:cs typeface="+mn-cs"/>
              </a:rPr>
              <a:t>,Xi</a:t>
            </a:r>
            <a:r>
              <a:rPr lang="en-US" sz="1200" b="0" i="0" u="none" strike="noStrike" kern="1200" baseline="0" dirty="0">
                <a:solidFill>
                  <a:schemeClr val="tx1"/>
                </a:solidFill>
                <a:latin typeface="+mn-lt"/>
                <a:ea typeface="+mn-ea"/>
                <a:cs typeface="+mn-cs"/>
              </a:rPr>
              <a:t>), where </a:t>
            </a:r>
            <a:r>
              <a:rPr lang="en-US" sz="1200" b="0" i="1" u="none" strike="noStrike" kern="1200" baseline="0" dirty="0">
                <a:solidFill>
                  <a:schemeClr val="tx1"/>
                </a:solidFill>
                <a:latin typeface="+mn-lt"/>
                <a:ea typeface="+mn-ea"/>
                <a:cs typeface="+mn-cs"/>
              </a:rPr>
              <a:t>X </a:t>
            </a:r>
            <a:r>
              <a:rPr lang="en-US" sz="1200" b="0" i="0" u="none" strike="noStrike" kern="1200" baseline="0" dirty="0">
                <a:solidFill>
                  <a:schemeClr val="tx1"/>
                </a:solidFill>
                <a:latin typeface="+mn-lt"/>
                <a:ea typeface="+mn-ea"/>
                <a:cs typeface="+mn-cs"/>
              </a:rPr>
              <a:t>consists in tuples of price data along with technical indicators, and that will be used to predict </a:t>
            </a:r>
            <a:r>
              <a:rPr lang="en-US" sz="1200" b="0" i="1" u="none" strike="noStrike" kern="1200" baseline="0" dirty="0" err="1">
                <a:solidFill>
                  <a:schemeClr val="tx1"/>
                </a:solidFill>
                <a:latin typeface="+mn-lt"/>
                <a:ea typeface="+mn-ea"/>
                <a:cs typeface="+mn-cs"/>
              </a:rPr>
              <a:t>yj</a:t>
            </a:r>
            <a:r>
              <a:rPr lang="en-US" sz="1200" b="0" i="1" u="none" strike="noStrike" kern="1200" baseline="0" dirty="0">
                <a:solidFill>
                  <a:schemeClr val="tx1"/>
                </a:solidFill>
                <a:latin typeface="+mn-lt"/>
                <a:ea typeface="+mn-ea"/>
                <a:cs typeface="+mn-cs"/>
              </a:rPr>
              <a:t> </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18</a:t>
            </a:fld>
            <a:endParaRPr lang="en-US"/>
          </a:p>
        </p:txBody>
      </p:sp>
    </p:spTree>
    <p:extLst>
      <p:ext uri="{BB962C8B-B14F-4D97-AF65-F5344CB8AC3E}">
        <p14:creationId xmlns:p14="http://schemas.microsoft.com/office/powerpoint/2010/main" val="12563479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input layers has a dimensionality of 180 features, that consists of the set of technical indicators (all of those generated by TA-Lib) plus the price return data (open, close, minimum, maximum) and volume. It will have an output using the </a:t>
            </a:r>
            <a:r>
              <a:rPr lang="en-US" i="1" dirty="0"/>
              <a:t>tanh </a:t>
            </a:r>
            <a:r>
              <a:rPr lang="en-US" dirty="0"/>
              <a:t>function and that will be connected to the network’s output layer through 20 connections.</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20</a:t>
            </a:fld>
            <a:endParaRPr lang="en-US"/>
          </a:p>
        </p:txBody>
      </p:sp>
    </p:spTree>
    <p:extLst>
      <p:ext uri="{BB962C8B-B14F-4D97-AF65-F5344CB8AC3E}">
        <p14:creationId xmlns:p14="http://schemas.microsoft.com/office/powerpoint/2010/main" val="732971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table presents a characterization of the data used for the experiments, for each stock it has the price that it has on the first day of the period, and what it was on the last day. It also shows the percent of times that the price goes up which is basically the class distribution.</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22</a:t>
            </a:fld>
            <a:endParaRPr lang="en-US"/>
          </a:p>
        </p:txBody>
      </p:sp>
    </p:spTree>
    <p:extLst>
      <p:ext uri="{BB962C8B-B14F-4D97-AF65-F5344CB8AC3E}">
        <p14:creationId xmlns:p14="http://schemas.microsoft.com/office/powerpoint/2010/main" val="35449700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Those metrics are calculated based on the predictions correctly made for positive classes (true positives - </a:t>
            </a:r>
            <a:r>
              <a:rPr lang="en-US" sz="1200" b="0" i="1" u="none" strike="noStrike" kern="1200" baseline="0" dirty="0" err="1">
                <a:solidFill>
                  <a:schemeClr val="tx1"/>
                </a:solidFill>
                <a:latin typeface="+mn-lt"/>
                <a:ea typeface="+mn-ea"/>
                <a:cs typeface="+mn-cs"/>
              </a:rPr>
              <a:t>tp</a:t>
            </a:r>
            <a:r>
              <a:rPr lang="en-US" sz="1200" b="0" i="0" u="none" strike="noStrike" kern="1200" baseline="0" dirty="0">
                <a:solidFill>
                  <a:schemeClr val="tx1"/>
                </a:solidFill>
                <a:latin typeface="+mn-lt"/>
                <a:ea typeface="+mn-ea"/>
                <a:cs typeface="+mn-cs"/>
              </a:rPr>
              <a:t>), negative classes (true negatives - </a:t>
            </a:r>
            <a:r>
              <a:rPr lang="en-US" sz="1200" b="0" i="1" u="none" strike="noStrike" kern="1200" baseline="0" dirty="0" err="1">
                <a:solidFill>
                  <a:schemeClr val="tx1"/>
                </a:solidFill>
                <a:latin typeface="+mn-lt"/>
                <a:ea typeface="+mn-ea"/>
                <a:cs typeface="+mn-cs"/>
              </a:rPr>
              <a:t>tn</a:t>
            </a:r>
            <a:r>
              <a:rPr lang="en-US" sz="1200" b="0" i="0" u="none" strike="noStrike" kern="1200" baseline="0" dirty="0">
                <a:solidFill>
                  <a:schemeClr val="tx1"/>
                </a:solidFill>
                <a:latin typeface="+mn-lt"/>
                <a:ea typeface="+mn-ea"/>
                <a:cs typeface="+mn-cs"/>
              </a:rPr>
              <a:t>) and those made inaccurately for both classes (false positive - </a:t>
            </a:r>
            <a:r>
              <a:rPr lang="en-US" sz="1200" b="0" i="1" u="none" strike="noStrike" kern="1200" baseline="0" dirty="0" err="1">
                <a:solidFill>
                  <a:schemeClr val="tx1"/>
                </a:solidFill>
                <a:latin typeface="+mn-lt"/>
                <a:ea typeface="+mn-ea"/>
                <a:cs typeface="+mn-cs"/>
              </a:rPr>
              <a:t>fp</a:t>
            </a:r>
            <a:r>
              <a:rPr lang="en-US" sz="1200" b="0" i="0" u="none" strike="noStrike" kern="1200" baseline="0" dirty="0">
                <a:solidFill>
                  <a:schemeClr val="tx1"/>
                </a:solidFill>
                <a:latin typeface="+mn-lt"/>
                <a:ea typeface="+mn-ea"/>
                <a:cs typeface="+mn-cs"/>
              </a:rPr>
              <a:t>, false negative - </a:t>
            </a:r>
            <a:r>
              <a:rPr lang="en-US" sz="1200" b="0" i="1" u="none" strike="noStrike" kern="1200" baseline="0" dirty="0" err="1">
                <a:solidFill>
                  <a:schemeClr val="tx1"/>
                </a:solidFill>
                <a:latin typeface="+mn-lt"/>
                <a:ea typeface="+mn-ea"/>
                <a:cs typeface="+mn-cs"/>
              </a:rPr>
              <a:t>fn</a:t>
            </a:r>
            <a:r>
              <a:rPr lang="en-US" sz="1200" b="0" i="0" u="none" strike="noStrike" kern="1200" baseline="0" dirty="0">
                <a:solidFill>
                  <a:schemeClr val="tx1"/>
                </a:solidFill>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23</a:t>
            </a:fld>
            <a:endParaRPr lang="en-US"/>
          </a:p>
        </p:txBody>
      </p:sp>
    </p:spTree>
    <p:extLst>
      <p:ext uri="{BB962C8B-B14F-4D97-AF65-F5344CB8AC3E}">
        <p14:creationId xmlns:p14="http://schemas.microsoft.com/office/powerpoint/2010/main" val="627390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For comparison, the baselines chosen are based on other classical machine learning algorithms in addition to other simplistic investment methods. The machine learning methods consist of approaches that are traditional and widely used but less complex than the one this project is based on. Using the exact same input, trying to do the same predictions, the models chosen were Multi-Layer Perceptron, Random Forest, and a pseudo-random model that outputs a class based on probabilities following the class distribution. The first figure compares it to MLP and Random Forest baselines in terms of accuracy, showing that it outperforms both on average. And The second figure presents the standard deviation for a number of experiments on each of the models to give an understanding of the variance and consistency of each model. </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24</a:t>
            </a:fld>
            <a:endParaRPr lang="en-US"/>
          </a:p>
        </p:txBody>
      </p:sp>
    </p:spTree>
    <p:extLst>
      <p:ext uri="{BB962C8B-B14F-4D97-AF65-F5344CB8AC3E}">
        <p14:creationId xmlns:p14="http://schemas.microsoft.com/office/powerpoint/2010/main" val="737726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first table shows that </a:t>
            </a:r>
            <a:r>
              <a:rPr lang="en-US" sz="1200" b="0" i="0" u="none" strike="noStrike" kern="1200" baseline="0" dirty="0" err="1">
                <a:solidFill>
                  <a:schemeClr val="tx1"/>
                </a:solidFill>
                <a:latin typeface="+mn-lt"/>
                <a:ea typeface="+mn-ea"/>
                <a:cs typeface="+mn-cs"/>
              </a:rPr>
              <a:t>tmetrics</a:t>
            </a:r>
            <a:r>
              <a:rPr lang="en-US" sz="1200" b="0" i="0" u="none" strike="noStrike" kern="1200" baseline="0" dirty="0">
                <a:solidFill>
                  <a:schemeClr val="tx1"/>
                </a:solidFill>
                <a:latin typeface="+mn-lt"/>
                <a:ea typeface="+mn-ea"/>
                <a:cs typeface="+mn-cs"/>
              </a:rPr>
              <a:t> of the algorithm prediction performance are shown for each of the stocks, that tells how well it does as a prediction model for different stocks. In order to determine if there is significant improvement in terms of accuracy when comparing the proposed model to the baselines we executed a statistical test on top of the results. The method chosen for that task is Kruskal-Wallis, which is a non-parametric test to compare multiple populations that do not assume that the values are normally distributed. The statistical Test of Kruskal-Wallis shown the results of the statistical tests on the results of the LSTM based model compared to other machine learning methods. The model has shown significant superiority for most occurrences, with a p-value smaller than 0.05.</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25</a:t>
            </a:fld>
            <a:endParaRPr lang="en-US"/>
          </a:p>
        </p:txBody>
      </p:sp>
    </p:spTree>
    <p:extLst>
      <p:ext uri="{BB962C8B-B14F-4D97-AF65-F5344CB8AC3E}">
        <p14:creationId xmlns:p14="http://schemas.microsoft.com/office/powerpoint/2010/main" val="2619008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3</a:t>
            </a:fld>
            <a:endParaRPr lang="en-US"/>
          </a:p>
        </p:txBody>
      </p:sp>
    </p:spTree>
    <p:extLst>
      <p:ext uri="{BB962C8B-B14F-4D97-AF65-F5344CB8AC3E}">
        <p14:creationId xmlns:p14="http://schemas.microsoft.com/office/powerpoint/2010/main" val="25704061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figure displays the average financial returns for the experiments per each stock, compared to each of the investment baselines that were used for this work. </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26</a:t>
            </a:fld>
            <a:endParaRPr lang="en-US"/>
          </a:p>
        </p:txBody>
      </p:sp>
    </p:spTree>
    <p:extLst>
      <p:ext uri="{BB962C8B-B14F-4D97-AF65-F5344CB8AC3E}">
        <p14:creationId xmlns:p14="http://schemas.microsoft.com/office/powerpoint/2010/main" val="28703292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This figure shows the average earnings per individual buy-and-sell operation.</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27</a:t>
            </a:fld>
            <a:endParaRPr lang="en-US"/>
          </a:p>
        </p:txBody>
      </p:sp>
    </p:spTree>
    <p:extLst>
      <p:ext uri="{BB962C8B-B14F-4D97-AF65-F5344CB8AC3E}">
        <p14:creationId xmlns:p14="http://schemas.microsoft.com/office/powerpoint/2010/main" val="33844590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This figure shows the maximum drawdown for each of the strategies. It works as a downside risk metric, presenting the maximum losses from a peak that were faced by the</a:t>
            </a:r>
          </a:p>
          <a:p>
            <a:r>
              <a:rPr lang="en-US" sz="1200" b="0" i="0" u="none" strike="noStrike" kern="1200" baseline="0" dirty="0">
                <a:solidFill>
                  <a:schemeClr val="tx1"/>
                </a:solidFill>
                <a:latin typeface="+mn-lt"/>
                <a:ea typeface="+mn-ea"/>
                <a:cs typeface="+mn-cs"/>
              </a:rPr>
              <a:t>algorithms during the execution. In that case, it indicates potential for losses of each method and stock combination, and for most of them the LSTM has provided better results.</a:t>
            </a:r>
            <a:endParaRPr lang="en-US" dirty="0"/>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28</a:t>
            </a:fld>
            <a:endParaRPr lang="en-US"/>
          </a:p>
        </p:txBody>
      </p:sp>
    </p:spTree>
    <p:extLst>
      <p:ext uri="{BB962C8B-B14F-4D97-AF65-F5344CB8AC3E}">
        <p14:creationId xmlns:p14="http://schemas.microsoft.com/office/powerpoint/2010/main" val="39477041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We can observe that in general the model proposed on this paper outperforms the baselines with few exceptions. The outcomes can be considered very promising as it has proven able to predict well compared to other approaches employed today in the literature. Another positive aspect is that it had a high return ratio per operation, meaning that it had more success on detecting high variations which is extremely important when account transactions costs and taxes are taken into account. Besides that, when observing the maximum losses it is possible to conclude that the LSTM based model offers less risks when compared to the other strategies. </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29</a:t>
            </a:fld>
            <a:endParaRPr lang="en-US"/>
          </a:p>
        </p:txBody>
      </p:sp>
    </p:spTree>
    <p:extLst>
      <p:ext uri="{BB962C8B-B14F-4D97-AF65-F5344CB8AC3E}">
        <p14:creationId xmlns:p14="http://schemas.microsoft.com/office/powerpoint/2010/main" val="2414251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example is stock prediction. Because stock prediction, price of today depends a lot on price of yesterday, or the price of two days ago. Things like sequence generation, whenever the data follows a certain sequence, things like text generation, when we are typing any message, the phone will guess the next word significantly depending on the last word. Things like Voice recognition, when we have sound coming in, it also has the previous words, so we have two components where the information comes in in order to guess the next word. I hope this will give some ideas of how recurrent neural network applies.</a:t>
            </a:r>
          </a:p>
        </p:txBody>
      </p:sp>
      <p:sp>
        <p:nvSpPr>
          <p:cNvPr id="4" name="Slide Number Placeholder 3"/>
          <p:cNvSpPr>
            <a:spLocks noGrp="1"/>
          </p:cNvSpPr>
          <p:nvPr>
            <p:ph type="sldNum" sz="quarter" idx="10"/>
          </p:nvPr>
        </p:nvSpPr>
        <p:spPr/>
        <p:txBody>
          <a:bodyPr/>
          <a:lstStyle/>
          <a:p>
            <a:fld id="{0D82DE4A-A61F-4F5A-B155-ACD2620CB354}" type="slidenum">
              <a:rPr lang="en-US" smtClean="0"/>
              <a:t>4</a:t>
            </a:fld>
            <a:endParaRPr lang="en-US"/>
          </a:p>
        </p:txBody>
      </p:sp>
    </p:spTree>
    <p:extLst>
      <p:ext uri="{BB962C8B-B14F-4D97-AF65-F5344CB8AC3E}">
        <p14:creationId xmlns:p14="http://schemas.microsoft.com/office/powerpoint/2010/main" val="37733133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case, we have a roommate who cooks food everyday depending on the weather, so the input is weather (sunny day, rainy day), the output is the food he cooks (apple pie, burger). This scenario can be easily modelled by simple neural network.</a:t>
            </a:r>
          </a:p>
        </p:txBody>
      </p:sp>
      <p:sp>
        <p:nvSpPr>
          <p:cNvPr id="4" name="Slide Number Placeholder 3"/>
          <p:cNvSpPr>
            <a:spLocks noGrp="1"/>
          </p:cNvSpPr>
          <p:nvPr>
            <p:ph type="sldNum" sz="quarter" idx="10"/>
          </p:nvPr>
        </p:nvSpPr>
        <p:spPr/>
        <p:txBody>
          <a:bodyPr/>
          <a:lstStyle/>
          <a:p>
            <a:fld id="{0D82DE4A-A61F-4F5A-B155-ACD2620CB354}" type="slidenum">
              <a:rPr lang="en-US" smtClean="0"/>
              <a:t>6</a:t>
            </a:fld>
            <a:endParaRPr lang="en-US"/>
          </a:p>
        </p:txBody>
      </p:sp>
    </p:spTree>
    <p:extLst>
      <p:ext uri="{BB962C8B-B14F-4D97-AF65-F5344CB8AC3E}">
        <p14:creationId xmlns:p14="http://schemas.microsoft.com/office/powerpoint/2010/main" val="4344481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make this situation more complicated. Now my roommate wants to cook different food every other day. That means the food cook for today depends on the food cook for yesterday. Therefore, the food cook for yesterday will be an input of the neural network, the food cook for today is the output of the neural network. We can simply use vectors representing apple pie, [1 0 0], burger, [0 1 0], and chicken [0 0 1], and setup a matrix for neural network to get today’s food and next day’s food based on the input of today’s food. This is the sequential example of recurrent neural network.</a:t>
            </a:r>
          </a:p>
        </p:txBody>
      </p:sp>
      <p:sp>
        <p:nvSpPr>
          <p:cNvPr id="4" name="Slide Number Placeholder 3"/>
          <p:cNvSpPr>
            <a:spLocks noGrp="1"/>
          </p:cNvSpPr>
          <p:nvPr>
            <p:ph type="sldNum" sz="quarter" idx="10"/>
          </p:nvPr>
        </p:nvSpPr>
        <p:spPr/>
        <p:txBody>
          <a:bodyPr/>
          <a:lstStyle/>
          <a:p>
            <a:fld id="{0D82DE4A-A61F-4F5A-B155-ACD2620CB354}" type="slidenum">
              <a:rPr lang="en-US" smtClean="0"/>
              <a:t>7</a:t>
            </a:fld>
            <a:endParaRPr lang="en-US"/>
          </a:p>
        </p:txBody>
      </p:sp>
    </p:spTree>
    <p:extLst>
      <p:ext uri="{BB962C8B-B14F-4D97-AF65-F5344CB8AC3E}">
        <p14:creationId xmlns:p14="http://schemas.microsoft.com/office/powerpoint/2010/main" val="543556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change the rule again, now his rule for cooking is the combination of previous two. If sunny, he will cook the same thing as yesterday’s, if rainy, he will cook the next thing in the sequence. We can perform multiplication of weather input with weather matrix, which gives another matrix that indicates we should cook the same food or next day’s food.</a:t>
            </a:r>
          </a:p>
        </p:txBody>
      </p:sp>
      <p:sp>
        <p:nvSpPr>
          <p:cNvPr id="4" name="Slide Number Placeholder 3"/>
          <p:cNvSpPr>
            <a:spLocks noGrp="1"/>
          </p:cNvSpPr>
          <p:nvPr>
            <p:ph type="sldNum" sz="quarter" idx="10"/>
          </p:nvPr>
        </p:nvSpPr>
        <p:spPr/>
        <p:txBody>
          <a:bodyPr/>
          <a:lstStyle/>
          <a:p>
            <a:fld id="{0D82DE4A-A61F-4F5A-B155-ACD2620CB354}" type="slidenum">
              <a:rPr lang="en-US" smtClean="0"/>
              <a:t>8</a:t>
            </a:fld>
            <a:endParaRPr lang="en-US"/>
          </a:p>
        </p:txBody>
      </p:sp>
    </p:spTree>
    <p:extLst>
      <p:ext uri="{BB962C8B-B14F-4D97-AF65-F5344CB8AC3E}">
        <p14:creationId xmlns:p14="http://schemas.microsoft.com/office/powerpoint/2010/main" val="1262998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we get two matrix, one is the food for today and the food for tomorrow, the other matrix is tomorrow should cook the same food or next day’s food, we simply add these two matrix to get tomorrow’s food. We can eliminate all values to be zero except the maximum:2, so we finally get [0 1 0] to represent burger for the next day’s food.</a:t>
            </a:r>
          </a:p>
          <a:p>
            <a:endParaRPr lang="en-US" dirty="0"/>
          </a:p>
          <a:p>
            <a:r>
              <a:rPr lang="en-US" dirty="0"/>
              <a:t>Our neural network really depends only on these parameters. These parameters are important components to make the model work well. The way we get started is to train them with some random weights so imagine if ABCDEF and all the way to capital V are random numbers, and we train them using gradient descent. How the gradient descent works is that you have some parameters and you have an error given by your data, so you fit in your data to your neural network and it gives you a big error, and you do steps to reduce this error slowly. The error function will be distinct based on different scenarios and models you use.</a:t>
            </a:r>
          </a:p>
        </p:txBody>
      </p:sp>
      <p:sp>
        <p:nvSpPr>
          <p:cNvPr id="4" name="Slide Number Placeholder 3"/>
          <p:cNvSpPr>
            <a:spLocks noGrp="1"/>
          </p:cNvSpPr>
          <p:nvPr>
            <p:ph type="sldNum" sz="quarter" idx="10"/>
          </p:nvPr>
        </p:nvSpPr>
        <p:spPr/>
        <p:txBody>
          <a:bodyPr/>
          <a:lstStyle/>
          <a:p>
            <a:fld id="{0D82DE4A-A61F-4F5A-B155-ACD2620CB354}" type="slidenum">
              <a:rPr lang="en-US" smtClean="0"/>
              <a:t>9</a:t>
            </a:fld>
            <a:endParaRPr lang="en-US"/>
          </a:p>
        </p:txBody>
      </p:sp>
    </p:spTree>
    <p:extLst>
      <p:ext uri="{BB962C8B-B14F-4D97-AF65-F5344CB8AC3E}">
        <p14:creationId xmlns:p14="http://schemas.microsoft.com/office/powerpoint/2010/main" val="1572594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Long Short Term Memory networks – usually just called “LSTMs” – are a special kind of RNN, capable of learning long-term dependencies. They were introduced by </a:t>
            </a:r>
            <a:r>
              <a:rPr lang="en-US" sz="1200" b="0" i="0" u="none" strike="noStrike" kern="1200" dirty="0" err="1">
                <a:solidFill>
                  <a:schemeClr val="tx1"/>
                </a:solidFill>
                <a:effectLst/>
                <a:latin typeface="+mn-lt"/>
                <a:ea typeface="+mn-ea"/>
                <a:cs typeface="+mn-cs"/>
                <a:hlinkClick r:id="rId3"/>
              </a:rPr>
              <a:t>Hochreiter</a:t>
            </a:r>
            <a:r>
              <a:rPr lang="en-US" sz="1200" b="0" i="0" u="none" strike="noStrike" kern="1200" dirty="0">
                <a:solidFill>
                  <a:schemeClr val="tx1"/>
                </a:solidFill>
                <a:effectLst/>
                <a:latin typeface="+mn-lt"/>
                <a:ea typeface="+mn-ea"/>
                <a:cs typeface="+mn-cs"/>
                <a:hlinkClick r:id="rId3"/>
              </a:rPr>
              <a:t> &amp; </a:t>
            </a:r>
            <a:r>
              <a:rPr lang="en-US" sz="1200" b="0" i="0" u="none" strike="noStrike" kern="1200" dirty="0" err="1">
                <a:solidFill>
                  <a:schemeClr val="tx1"/>
                </a:solidFill>
                <a:effectLst/>
                <a:latin typeface="+mn-lt"/>
                <a:ea typeface="+mn-ea"/>
                <a:cs typeface="+mn-cs"/>
                <a:hlinkClick r:id="rId3"/>
              </a:rPr>
              <a:t>Schmidhuber</a:t>
            </a:r>
            <a:r>
              <a:rPr lang="en-US" sz="1200" b="0" i="0" u="none" strike="noStrike" kern="1200" dirty="0">
                <a:solidFill>
                  <a:schemeClr val="tx1"/>
                </a:solidFill>
                <a:effectLst/>
                <a:latin typeface="+mn-lt"/>
                <a:ea typeface="+mn-ea"/>
                <a:cs typeface="+mn-cs"/>
                <a:hlinkClick r:id="rId3"/>
              </a:rPr>
              <a:t> (1997)</a:t>
            </a:r>
            <a:r>
              <a:rPr lang="en-US" sz="1200" b="0" i="0" kern="1200" dirty="0">
                <a:solidFill>
                  <a:schemeClr val="tx1"/>
                </a:solidFill>
                <a:effectLst/>
                <a:latin typeface="+mn-lt"/>
                <a:ea typeface="+mn-ea"/>
                <a:cs typeface="+mn-cs"/>
              </a:rPr>
              <a:t>, and were refined and popularized by many people in following work.</a:t>
            </a:r>
            <a:r>
              <a:rPr lang="en-US" sz="1200" b="0" i="0" u="none" strike="noStrike" kern="1200" baseline="3000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They work tremendously well on a large variety of problems, and are now widely used.</a:t>
            </a:r>
          </a:p>
          <a:p>
            <a:r>
              <a:rPr lang="en-US" sz="1200" b="0" i="0" kern="1200" dirty="0">
                <a:solidFill>
                  <a:schemeClr val="tx1"/>
                </a:solidFill>
                <a:effectLst/>
                <a:latin typeface="+mn-lt"/>
                <a:ea typeface="+mn-ea"/>
                <a:cs typeface="+mn-cs"/>
              </a:rPr>
              <a:t>LSTMs are explicitly designed to avoid the long-term dependency problem. Remembering information for long periods of time is practically their default behavior, not something they struggle to learn!</a:t>
            </a:r>
          </a:p>
          <a:p>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11</a:t>
            </a:fld>
            <a:endParaRPr lang="en-US"/>
          </a:p>
        </p:txBody>
      </p:sp>
    </p:spTree>
    <p:extLst>
      <p:ext uri="{BB962C8B-B14F-4D97-AF65-F5344CB8AC3E}">
        <p14:creationId xmlns:p14="http://schemas.microsoft.com/office/powerpoint/2010/main" val="42022611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All recurrent neural networks have the form of a chain of repeating modules of neural network. In standard RNNs, this repeating module will have a very simple structure, such as a single tanh layer. LSTMs also have this chain like structure, but the repeating module has a different structure. Instead of having a single neural network layer, there are four, interacting in a very special way. In the above diagram, each line carries an entire vector, from the output of one node to the inputs of others. The pink circles represent pointwise operations, like vector addition, while the yellow boxes are learned neural network layers. Lines merging denote concatenation, while a line forking denote its content being copied and the copies going to different locations.</a:t>
            </a:r>
          </a:p>
          <a:p>
            <a:endParaRPr lang="en-US" dirty="0"/>
          </a:p>
          <a:p>
            <a:r>
              <a:rPr lang="en-US" dirty="0"/>
              <a:t>Recurrent networks differ from the traditional feed-forward networks in the sense that they don’t only have neural connections on a single direction, in other words, neurons can pass data to a previous or the same layer. In which case, data doesn’t flow on a single way, and the practical effects for that is the existence of short term memory, in addition to long term memory that neural networks already</a:t>
            </a:r>
          </a:p>
          <a:p>
            <a:r>
              <a:rPr lang="en-US" dirty="0"/>
              <a:t>have in consequence of training. </a:t>
            </a:r>
            <a:r>
              <a:rPr lang="en-US" sz="1200" b="0" i="0" u="none" strike="noStrike" kern="1200" baseline="0" dirty="0">
                <a:solidFill>
                  <a:schemeClr val="tx1"/>
                </a:solidFill>
                <a:latin typeface="+mn-lt"/>
                <a:ea typeface="+mn-ea"/>
                <a:cs typeface="+mn-cs"/>
              </a:rPr>
              <a:t>LSTM aimed for a better performance by tackling the vanishing gradient issue that recurrent networks would suffer when dealing with long data sequences. It does so by keeping the error flow constant through special units called ”gates” which allows for weights adjustments as well as truncation of the gradient when its information is not necessary.</a:t>
            </a:r>
            <a:endParaRPr lang="en-US" dirty="0"/>
          </a:p>
        </p:txBody>
      </p:sp>
      <p:sp>
        <p:nvSpPr>
          <p:cNvPr id="4" name="Slide Number Placeholder 3"/>
          <p:cNvSpPr>
            <a:spLocks noGrp="1"/>
          </p:cNvSpPr>
          <p:nvPr>
            <p:ph type="sldNum" sz="quarter" idx="10"/>
          </p:nvPr>
        </p:nvSpPr>
        <p:spPr/>
        <p:txBody>
          <a:bodyPr/>
          <a:lstStyle/>
          <a:p>
            <a:fld id="{0D82DE4A-A61F-4F5A-B155-ACD2620CB354}" type="slidenum">
              <a:rPr lang="en-US" smtClean="0"/>
              <a:t>12</a:t>
            </a:fld>
            <a:endParaRPr lang="en-US"/>
          </a:p>
        </p:txBody>
      </p:sp>
    </p:spTree>
    <p:extLst>
      <p:ext uri="{BB962C8B-B14F-4D97-AF65-F5344CB8AC3E}">
        <p14:creationId xmlns:p14="http://schemas.microsoft.com/office/powerpoint/2010/main" val="154263386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dirty="0"/>
              <a:t>Click to edit Master title style</a:t>
            </a:r>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10272513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967110" y="1557867"/>
            <a:ext cx="6795913" cy="2235200"/>
          </a:xfrm>
        </p:spPr>
        <p:txBody>
          <a:bodyPr anchor="b" anchorCtr="0">
            <a:noAutofit/>
          </a:bodyPr>
          <a:lstStyle>
            <a:lvl1pPr algn="l">
              <a:lnSpc>
                <a:spcPts val="4800"/>
              </a:lnSpc>
              <a:defRPr b="1" cap="all" spc="200">
                <a:solidFill>
                  <a:schemeClr val="tx1">
                    <a:lumMod val="50000"/>
                    <a:lumOff val="50000"/>
                  </a:schemeClr>
                </a:solidFill>
              </a:defRPr>
            </a:lvl1pPr>
          </a:lstStyle>
          <a:p>
            <a:r>
              <a:rPr lang="en-US" dirty="0"/>
              <a:t>Click to edit Master title SLIDE</a:t>
            </a:r>
          </a:p>
        </p:txBody>
      </p:sp>
      <p:sp>
        <p:nvSpPr>
          <p:cNvPr id="3" name="Subtitle 2"/>
          <p:cNvSpPr>
            <a:spLocks noGrp="1"/>
          </p:cNvSpPr>
          <p:nvPr>
            <p:ph type="subTitle" idx="1"/>
          </p:nvPr>
        </p:nvSpPr>
        <p:spPr>
          <a:xfrm>
            <a:off x="4967109" y="4275667"/>
            <a:ext cx="6795913" cy="1202267"/>
          </a:xfrm>
        </p:spPr>
        <p:txBody>
          <a:bodyPr>
            <a:noAutofit/>
          </a:bodyPr>
          <a:lstStyle>
            <a:lvl1pPr marL="0" indent="0" algn="l">
              <a:lnSpc>
                <a:spcPts val="2800"/>
              </a:lnSpc>
              <a:buNone/>
              <a:defRPr sz="2400" cap="all" spc="400">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Tree>
    <p:extLst>
      <p:ext uri="{BB962C8B-B14F-4D97-AF65-F5344CB8AC3E}">
        <p14:creationId xmlns:p14="http://schemas.microsoft.com/office/powerpoint/2010/main" val="27449838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 y="1413933"/>
            <a:ext cx="11830756" cy="4749800"/>
          </a:xfrm>
        </p:spPr>
        <p:txBody>
          <a:bodyPr>
            <a:noAutofit/>
          </a:bodyPr>
          <a:lstStyle>
            <a:lvl1pPr marL="0" indent="0">
              <a:spcAft>
                <a:spcPts val="600"/>
              </a:spcAft>
              <a:buFontTx/>
              <a:buNone/>
              <a:defRPr sz="2400"/>
            </a:lvl1pPr>
            <a:lvl2pPr marL="466344" indent="-285750">
              <a:spcAft>
                <a:spcPts val="600"/>
              </a:spcAft>
              <a:buFont typeface="Lucida Grande"/>
              <a:buChar char="•"/>
              <a:defRPr sz="2100"/>
            </a:lvl2pPr>
            <a:lvl3pPr>
              <a:spcAft>
                <a:spcPts val="600"/>
              </a:spcAft>
              <a:defRPr sz="2100"/>
            </a:lvl3pPr>
            <a:lvl4pPr>
              <a:defRPr sz="2400"/>
            </a:lvl4pPr>
            <a:lvl5pPr>
              <a:defRPr sz="2400"/>
            </a:lvl5pPr>
          </a:lstStyle>
          <a:p>
            <a:pPr lvl="0"/>
            <a:r>
              <a:rPr lang="en-US" dirty="0"/>
              <a:t>Click to edit Master text styles</a:t>
            </a:r>
          </a:p>
          <a:p>
            <a:pPr lvl="1"/>
            <a:r>
              <a:rPr lang="en-US" dirty="0"/>
              <a:t>Second level</a:t>
            </a:r>
          </a:p>
          <a:p>
            <a:pPr lvl="2"/>
            <a:r>
              <a:rPr lang="en-US" dirty="0"/>
              <a:t>Third level</a:t>
            </a:r>
          </a:p>
        </p:txBody>
      </p:sp>
      <p:sp>
        <p:nvSpPr>
          <p:cNvPr id="7" name="Title 6"/>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20923624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04801" y="1600200"/>
            <a:ext cx="5588000"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
        <p:nvSpPr>
          <p:cNvPr id="4" name="Content Placeholder 3"/>
          <p:cNvSpPr>
            <a:spLocks noGrp="1"/>
          </p:cNvSpPr>
          <p:nvPr>
            <p:ph sz="half" idx="2"/>
          </p:nvPr>
        </p:nvSpPr>
        <p:spPr>
          <a:xfrm>
            <a:off x="6084714" y="1600200"/>
            <a:ext cx="5802487" cy="4621678"/>
          </a:xfrm>
        </p:spPr>
        <p:txBody>
          <a:bodyPr lIns="274320" rIns="274320"/>
          <a:lstStyle>
            <a:lvl1pPr>
              <a:spcAft>
                <a:spcPts val="600"/>
              </a:spcAft>
              <a:defRPr sz="2400">
                <a:solidFill>
                  <a:schemeClr val="bg1">
                    <a:lumMod val="85000"/>
                    <a:lumOff val="15000"/>
                  </a:schemeClr>
                </a:solidFill>
              </a:defRPr>
            </a:lvl1pPr>
            <a:lvl2pPr>
              <a:spcAft>
                <a:spcPts val="600"/>
              </a:spcAft>
              <a:defRPr sz="1800">
                <a:solidFill>
                  <a:schemeClr val="bg1">
                    <a:lumMod val="85000"/>
                    <a:lumOff val="15000"/>
                  </a:schemeClr>
                </a:solidFill>
              </a:defRPr>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1661701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Picture Placeholder 3"/>
          <p:cNvSpPr>
            <a:spLocks noGrp="1"/>
          </p:cNvSpPr>
          <p:nvPr>
            <p:ph type="pic" sz="quarter" idx="10"/>
          </p:nvPr>
        </p:nvSpPr>
        <p:spPr>
          <a:xfrm>
            <a:off x="338666" y="1371600"/>
            <a:ext cx="5621868" cy="2253044"/>
          </a:xfrm>
        </p:spPr>
        <p:txBody>
          <a:bodyPr/>
          <a:lstStyle/>
          <a:p>
            <a:endParaRPr lang="en-US" dirty="0"/>
          </a:p>
        </p:txBody>
      </p:sp>
      <p:sp>
        <p:nvSpPr>
          <p:cNvPr id="4" name="Picture Placeholder 3"/>
          <p:cNvSpPr>
            <a:spLocks noGrp="1"/>
          </p:cNvSpPr>
          <p:nvPr>
            <p:ph type="pic" sz="quarter" idx="11"/>
          </p:nvPr>
        </p:nvSpPr>
        <p:spPr>
          <a:xfrm>
            <a:off x="6208889" y="1371600"/>
            <a:ext cx="5610579" cy="2253044"/>
          </a:xfrm>
        </p:spPr>
        <p:txBody>
          <a:bodyPr/>
          <a:lstStyle/>
          <a:p>
            <a:endParaRPr lang="en-US"/>
          </a:p>
        </p:txBody>
      </p:sp>
      <p:sp>
        <p:nvSpPr>
          <p:cNvPr id="5" name="Picture Placeholder 3"/>
          <p:cNvSpPr>
            <a:spLocks noGrp="1"/>
          </p:cNvSpPr>
          <p:nvPr>
            <p:ph type="pic" sz="quarter" idx="12"/>
          </p:nvPr>
        </p:nvSpPr>
        <p:spPr>
          <a:xfrm>
            <a:off x="338666" y="3784601"/>
            <a:ext cx="5621868" cy="2459799"/>
          </a:xfrm>
        </p:spPr>
        <p:txBody>
          <a:bodyPr/>
          <a:lstStyle/>
          <a:p>
            <a:endParaRPr lang="en-US"/>
          </a:p>
        </p:txBody>
      </p:sp>
      <p:sp>
        <p:nvSpPr>
          <p:cNvPr id="6" name="Picture Placeholder 3"/>
          <p:cNvSpPr>
            <a:spLocks noGrp="1"/>
          </p:cNvSpPr>
          <p:nvPr>
            <p:ph type="pic" sz="quarter" idx="13"/>
          </p:nvPr>
        </p:nvSpPr>
        <p:spPr>
          <a:xfrm>
            <a:off x="6208889" y="3784600"/>
            <a:ext cx="5610579" cy="2459800"/>
          </a:xfrm>
        </p:spPr>
        <p:txBody>
          <a:bodyPr/>
          <a:lstStyle/>
          <a:p>
            <a:endParaRPr lang="en-US"/>
          </a:p>
        </p:txBody>
      </p:sp>
    </p:spTree>
    <p:extLst>
      <p:ext uri="{BB962C8B-B14F-4D97-AF65-F5344CB8AC3E}">
        <p14:creationId xmlns:p14="http://schemas.microsoft.com/office/powerpoint/2010/main" val="1729135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picture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Picture Placeholder 3"/>
          <p:cNvSpPr>
            <a:spLocks noGrp="1"/>
          </p:cNvSpPr>
          <p:nvPr>
            <p:ph type="pic" sz="quarter" idx="10"/>
          </p:nvPr>
        </p:nvSpPr>
        <p:spPr>
          <a:xfrm>
            <a:off x="349956" y="1329267"/>
            <a:ext cx="3668888" cy="1400218"/>
          </a:xfrm>
        </p:spPr>
        <p:txBody>
          <a:bodyPr/>
          <a:lstStyle/>
          <a:p>
            <a:endParaRPr lang="en-US"/>
          </a:p>
        </p:txBody>
      </p:sp>
      <p:sp>
        <p:nvSpPr>
          <p:cNvPr id="6" name="Picture Placeholder 3"/>
          <p:cNvSpPr>
            <a:spLocks noGrp="1"/>
          </p:cNvSpPr>
          <p:nvPr>
            <p:ph type="pic" sz="quarter" idx="12"/>
          </p:nvPr>
        </p:nvSpPr>
        <p:spPr>
          <a:xfrm>
            <a:off x="8123701" y="1329267"/>
            <a:ext cx="3740924" cy="1400218"/>
          </a:xfrm>
        </p:spPr>
        <p:txBody>
          <a:bodyPr/>
          <a:lstStyle/>
          <a:p>
            <a:endParaRPr lang="en-US"/>
          </a:p>
        </p:txBody>
      </p:sp>
      <p:sp>
        <p:nvSpPr>
          <p:cNvPr id="7" name="Picture Placeholder 3"/>
          <p:cNvSpPr>
            <a:spLocks noGrp="1"/>
          </p:cNvSpPr>
          <p:nvPr>
            <p:ph type="pic" sz="quarter" idx="13"/>
          </p:nvPr>
        </p:nvSpPr>
        <p:spPr>
          <a:xfrm>
            <a:off x="4176890" y="1329267"/>
            <a:ext cx="3826933" cy="1400218"/>
          </a:xfrm>
        </p:spPr>
        <p:txBody>
          <a:bodyPr/>
          <a:lstStyle/>
          <a:p>
            <a:endParaRPr lang="en-US"/>
          </a:p>
        </p:txBody>
      </p:sp>
      <p:sp>
        <p:nvSpPr>
          <p:cNvPr id="8" name="Picture Placeholder 3"/>
          <p:cNvSpPr>
            <a:spLocks noGrp="1"/>
          </p:cNvSpPr>
          <p:nvPr>
            <p:ph type="pic" sz="quarter" idx="14"/>
          </p:nvPr>
        </p:nvSpPr>
        <p:spPr>
          <a:xfrm>
            <a:off x="349956" y="2946400"/>
            <a:ext cx="3668888" cy="1514524"/>
          </a:xfrm>
        </p:spPr>
        <p:txBody>
          <a:bodyPr/>
          <a:lstStyle/>
          <a:p>
            <a:endParaRPr lang="en-US"/>
          </a:p>
        </p:txBody>
      </p:sp>
      <p:sp>
        <p:nvSpPr>
          <p:cNvPr id="9" name="Picture Placeholder 3"/>
          <p:cNvSpPr>
            <a:spLocks noGrp="1"/>
          </p:cNvSpPr>
          <p:nvPr>
            <p:ph type="pic" sz="quarter" idx="15"/>
          </p:nvPr>
        </p:nvSpPr>
        <p:spPr>
          <a:xfrm>
            <a:off x="8123701" y="2946400"/>
            <a:ext cx="3740924" cy="1514524"/>
          </a:xfrm>
        </p:spPr>
        <p:txBody>
          <a:bodyPr/>
          <a:lstStyle/>
          <a:p>
            <a:endParaRPr lang="en-US"/>
          </a:p>
        </p:txBody>
      </p:sp>
      <p:sp>
        <p:nvSpPr>
          <p:cNvPr id="10" name="Picture Placeholder 3"/>
          <p:cNvSpPr>
            <a:spLocks noGrp="1"/>
          </p:cNvSpPr>
          <p:nvPr>
            <p:ph type="pic" sz="quarter" idx="16"/>
          </p:nvPr>
        </p:nvSpPr>
        <p:spPr>
          <a:xfrm>
            <a:off x="4176890" y="2946400"/>
            <a:ext cx="3826933" cy="1514524"/>
          </a:xfrm>
        </p:spPr>
        <p:txBody>
          <a:bodyPr/>
          <a:lstStyle/>
          <a:p>
            <a:endParaRPr lang="en-US"/>
          </a:p>
        </p:txBody>
      </p:sp>
      <p:sp>
        <p:nvSpPr>
          <p:cNvPr id="11" name="Picture Placeholder 3"/>
          <p:cNvSpPr>
            <a:spLocks noGrp="1"/>
          </p:cNvSpPr>
          <p:nvPr>
            <p:ph type="pic" sz="quarter" idx="17"/>
          </p:nvPr>
        </p:nvSpPr>
        <p:spPr>
          <a:xfrm>
            <a:off x="349956" y="4677839"/>
            <a:ext cx="3668888" cy="1507682"/>
          </a:xfrm>
        </p:spPr>
        <p:txBody>
          <a:bodyPr/>
          <a:lstStyle/>
          <a:p>
            <a:endParaRPr lang="en-US"/>
          </a:p>
        </p:txBody>
      </p:sp>
      <p:sp>
        <p:nvSpPr>
          <p:cNvPr id="12" name="Picture Placeholder 3"/>
          <p:cNvSpPr>
            <a:spLocks noGrp="1"/>
          </p:cNvSpPr>
          <p:nvPr>
            <p:ph type="pic" sz="quarter" idx="18"/>
          </p:nvPr>
        </p:nvSpPr>
        <p:spPr>
          <a:xfrm>
            <a:off x="8123701" y="4677839"/>
            <a:ext cx="3740923" cy="1507682"/>
          </a:xfrm>
        </p:spPr>
        <p:txBody>
          <a:bodyPr/>
          <a:lstStyle/>
          <a:p>
            <a:endParaRPr lang="en-US"/>
          </a:p>
        </p:txBody>
      </p:sp>
      <p:sp>
        <p:nvSpPr>
          <p:cNvPr id="13" name="Picture Placeholder 3"/>
          <p:cNvSpPr>
            <a:spLocks noGrp="1"/>
          </p:cNvSpPr>
          <p:nvPr>
            <p:ph type="pic" sz="quarter" idx="19"/>
          </p:nvPr>
        </p:nvSpPr>
        <p:spPr>
          <a:xfrm>
            <a:off x="4176890" y="4677839"/>
            <a:ext cx="3826933" cy="1507682"/>
          </a:xfrm>
        </p:spPr>
        <p:txBody>
          <a:bodyPr/>
          <a:lstStyle/>
          <a:p>
            <a:endParaRPr lang="en-US"/>
          </a:p>
        </p:txBody>
      </p:sp>
    </p:spTree>
    <p:extLst>
      <p:ext uri="{BB962C8B-B14F-4D97-AF65-F5344CB8AC3E}">
        <p14:creationId xmlns:p14="http://schemas.microsoft.com/office/powerpoint/2010/main" val="33574774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image" Target="../media/image1.jpg"/><Relationship Id="rId5" Type="http://schemas.openxmlformats.org/officeDocument/2006/relationships/theme" Target="../theme/theme2.xml"/><Relationship Id="rId4"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81280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12981321"/>
      </p:ext>
    </p:extLst>
  </p:cSld>
  <p:clrMap bg1="lt1" tx1="dk1" bg2="lt2" tx2="dk2" accent1="accent1" accent2="accent2" accent3="accent3" accent4="accent4" accent5="accent5" accent6="accent6" hlink="hlink" folHlink="folHlink"/>
  <p:sldLayoutIdLst>
    <p:sldLayoutId id="2147483681" r:id="rId1"/>
    <p:sldLayoutId id="2147483682" r:id="rId2"/>
  </p:sldLayoutIdLst>
  <p:txStyles>
    <p:titleStyle>
      <a:lvl1pPr algn="l" defTabSz="457200" rtl="0" eaLnBrk="1" latinLnBrk="0" hangingPunct="1">
        <a:spcBef>
          <a:spcPct val="0"/>
        </a:spcBef>
        <a:buNone/>
        <a:defRPr sz="36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6">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0" y="0"/>
            <a:ext cx="7687733" cy="991352"/>
          </a:xfrm>
          <a:prstGeom prst="rect">
            <a:avLst/>
          </a:prstGeom>
          <a:solidFill>
            <a:schemeClr val="bg1"/>
          </a:solidFill>
        </p:spPr>
        <p:txBody>
          <a:bodyPr vert="horz" lIns="274320" tIns="45720" rIns="91440" bIns="45720" rtlCol="0" anchor="ctr" anchorCtr="0">
            <a:noAutofit/>
          </a:bodyPr>
          <a:lstStyle/>
          <a:p>
            <a:r>
              <a:rPr lang="en-US" dirty="0"/>
              <a:t>Click to edit Master title style</a:t>
            </a:r>
          </a:p>
        </p:txBody>
      </p:sp>
      <p:sp>
        <p:nvSpPr>
          <p:cNvPr id="3" name="Text Placeholder 2"/>
          <p:cNvSpPr>
            <a:spLocks noGrp="1"/>
          </p:cNvSpPr>
          <p:nvPr>
            <p:ph type="body" idx="1"/>
          </p:nvPr>
        </p:nvSpPr>
        <p:spPr>
          <a:xfrm>
            <a:off x="1" y="1363133"/>
            <a:ext cx="11899345" cy="4834466"/>
          </a:xfrm>
          <a:prstGeom prst="rect">
            <a:avLst/>
          </a:prstGeom>
        </p:spPr>
        <p:txBody>
          <a:bodyPr vert="horz" lIns="274320" tIns="45720" rIns="274320" bIns="45720" rtlCol="0">
            <a:noAutofit/>
          </a:bodyPr>
          <a:lstStyle/>
          <a:p>
            <a:pPr lvl="0"/>
            <a:r>
              <a:rPr lang="en-US" dirty="0"/>
              <a:t>Click to 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1127784912"/>
      </p:ext>
    </p:extLst>
  </p:cSld>
  <p:clrMap bg1="dk1" tx1="lt1" bg2="dk2" tx2="lt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Lst>
  <p:txStyles>
    <p:titleStyle>
      <a:lvl1pPr algn="l" defTabSz="457200" rtl="0" eaLnBrk="1" latinLnBrk="0" hangingPunct="1">
        <a:spcBef>
          <a:spcPct val="0"/>
        </a:spcBef>
        <a:buNone/>
        <a:defRPr sz="2400" kern="1200" cap="all" spc="200">
          <a:solidFill>
            <a:srgbClr val="EEB211"/>
          </a:solidFill>
          <a:latin typeface="Calibri"/>
          <a:ea typeface="+mj-ea"/>
          <a:cs typeface="+mj-cs"/>
        </a:defRPr>
      </a:lvl1pPr>
    </p:titleStyle>
    <p:bodyStyle>
      <a:lvl1pPr marL="0" indent="0" algn="l" defTabSz="457200" rtl="0" eaLnBrk="1" latinLnBrk="0" hangingPunct="1">
        <a:spcBef>
          <a:spcPct val="20000"/>
        </a:spcBef>
        <a:buFont typeface="Arial"/>
        <a:buNone/>
        <a:defRPr sz="3200" kern="1200">
          <a:solidFill>
            <a:srgbClr val="262626"/>
          </a:solidFill>
          <a:latin typeface="+mn-lt"/>
          <a:ea typeface="+mn-ea"/>
          <a:cs typeface="+mn-cs"/>
        </a:defRPr>
      </a:lvl1pPr>
      <a:lvl2pPr marL="466344" indent="-285750" algn="l" defTabSz="457200" rtl="0" eaLnBrk="1" latinLnBrk="0" hangingPunct="1">
        <a:spcBef>
          <a:spcPct val="20000"/>
        </a:spcBef>
        <a:buFont typeface="Arial"/>
        <a:buChar char="•"/>
        <a:defRPr sz="2800" kern="1200">
          <a:solidFill>
            <a:srgbClr val="262626"/>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rgbClr val="262626"/>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4pPr>
      <a:lvl5pPr marL="2057400" indent="-228600" algn="l" defTabSz="457200" rtl="0" eaLnBrk="1" latinLnBrk="0" hangingPunct="1">
        <a:spcBef>
          <a:spcPct val="20000"/>
        </a:spcBef>
        <a:buFont typeface="Arial"/>
        <a:buChar char="»"/>
        <a:defRPr sz="2000" kern="1200">
          <a:solidFill>
            <a:schemeClr val="bg1"/>
          </a:solidFill>
          <a:latin typeface="Roboto Ligh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22.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7.emf"/></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0" dirty="0"/>
              <a:t>Stock Market’s Price Movement Prediction With</a:t>
            </a:r>
            <a:br>
              <a:rPr lang="en-US" b="0" dirty="0"/>
            </a:br>
            <a:r>
              <a:rPr lang="en-US" b="0" dirty="0"/>
              <a:t>LSTM Neural Networks</a:t>
            </a:r>
          </a:p>
        </p:txBody>
      </p:sp>
      <p:sp>
        <p:nvSpPr>
          <p:cNvPr id="3" name="Subtitle 2"/>
          <p:cNvSpPr>
            <a:spLocks noGrp="1"/>
          </p:cNvSpPr>
          <p:nvPr>
            <p:ph type="subTitle" idx="1"/>
          </p:nvPr>
        </p:nvSpPr>
        <p:spPr/>
        <p:txBody>
          <a:bodyPr/>
          <a:lstStyle/>
          <a:p>
            <a:r>
              <a:rPr lang="en-US" dirty="0"/>
              <a:t>Isye6785 Class Presentation – Weifeng Lyu</a:t>
            </a:r>
          </a:p>
        </p:txBody>
      </p:sp>
    </p:spTree>
    <p:extLst>
      <p:ext uri="{BB962C8B-B14F-4D97-AF65-F5344CB8AC3E}">
        <p14:creationId xmlns:p14="http://schemas.microsoft.com/office/powerpoint/2010/main" val="395707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chemeClr val="bg1"/>
                </a:solidFill>
              </a:rPr>
              <a:t>Recurrent Neural Networks</a:t>
            </a:r>
          </a:p>
          <a:p>
            <a:pPr marL="457200" indent="-457200">
              <a:buFont typeface="Arial"/>
              <a:buAutoNum type="arabicPeriod"/>
            </a:pPr>
            <a:r>
              <a:rPr lang="en-US" dirty="0">
                <a:solidFill>
                  <a:schemeClr val="bg1"/>
                </a:solidFill>
              </a:rPr>
              <a:t>How does RNN works</a:t>
            </a:r>
          </a:p>
          <a:p>
            <a:pPr marL="457200" indent="-457200">
              <a:buAutoNum type="arabicPeriod"/>
            </a:pPr>
            <a:r>
              <a:rPr lang="en-US" dirty="0">
                <a:solidFill>
                  <a:srgbClr val="FF0000"/>
                </a:solidFill>
              </a:rPr>
              <a:t>How Long Short-Term Memory works in stock market</a:t>
            </a:r>
          </a:p>
          <a:p>
            <a:pPr marL="457200" indent="-457200">
              <a:buAutoNum type="arabicPeriod"/>
            </a:pPr>
            <a:r>
              <a:rPr lang="en-US" dirty="0"/>
              <a:t>Methodology &amp; Development</a:t>
            </a:r>
          </a:p>
          <a:p>
            <a:pPr marL="457200" indent="-457200">
              <a:buAutoNum type="arabicPeriod"/>
            </a:pPr>
            <a:r>
              <a:rPr lang="en-US" dirty="0"/>
              <a:t>Evaluation</a:t>
            </a:r>
          </a:p>
          <a:p>
            <a:pPr marL="457200" indent="-457200">
              <a:buAutoNum type="arabicPeriod"/>
            </a:pPr>
            <a:r>
              <a:rPr lang="en-US" dirty="0"/>
              <a:t>Conclusion</a:t>
            </a:r>
          </a:p>
          <a:p>
            <a:endParaRPr lang="en-US" dirty="0"/>
          </a:p>
        </p:txBody>
      </p:sp>
    </p:spTree>
    <p:extLst>
      <p:ext uri="{BB962C8B-B14F-4D97-AF65-F5344CB8AC3E}">
        <p14:creationId xmlns:p14="http://schemas.microsoft.com/office/powerpoint/2010/main" val="7634949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9E5F1-F023-49C5-A618-67047BEED1BF}"/>
              </a:ext>
            </a:extLst>
          </p:cNvPr>
          <p:cNvSpPr>
            <a:spLocks noGrp="1"/>
          </p:cNvSpPr>
          <p:nvPr>
            <p:ph type="title"/>
          </p:nvPr>
        </p:nvSpPr>
        <p:spPr/>
        <p:txBody>
          <a:bodyPr/>
          <a:lstStyle/>
          <a:p>
            <a:r>
              <a:rPr lang="en-US" dirty="0"/>
              <a:t>How Long Short-Term Memory works in stock market</a:t>
            </a:r>
          </a:p>
        </p:txBody>
      </p:sp>
      <p:sp>
        <p:nvSpPr>
          <p:cNvPr id="3" name="Content Placeholder 2">
            <a:extLst>
              <a:ext uri="{FF2B5EF4-FFF2-40B4-BE49-F238E27FC236}">
                <a16:creationId xmlns:a16="http://schemas.microsoft.com/office/drawing/2014/main" id="{245AB969-790E-4DB3-9C75-56DCAD64C03B}"/>
              </a:ext>
            </a:extLst>
          </p:cNvPr>
          <p:cNvSpPr>
            <a:spLocks noGrp="1"/>
          </p:cNvSpPr>
          <p:nvPr>
            <p:ph sz="half" idx="1"/>
          </p:nvPr>
        </p:nvSpPr>
        <p:spPr>
          <a:xfrm>
            <a:off x="304800" y="1262270"/>
            <a:ext cx="10966173" cy="4959608"/>
          </a:xfrm>
        </p:spPr>
        <p:txBody>
          <a:bodyPr/>
          <a:lstStyle/>
          <a:p>
            <a:r>
              <a:rPr lang="en-US" dirty="0"/>
              <a:t>A popular method of modeling and predicting the stock market is technical analysis, which is a method based on historic data from the market, mainly price and volume. It follows some assumptions: </a:t>
            </a:r>
          </a:p>
          <a:p>
            <a:pPr marL="457200" indent="-457200">
              <a:buAutoNum type="arabicParenBoth"/>
            </a:pPr>
            <a:r>
              <a:rPr lang="en-US" dirty="0"/>
              <a:t>prices are defined exclusively by the supply-demand relation; </a:t>
            </a:r>
          </a:p>
          <a:p>
            <a:pPr marL="457200" indent="-457200">
              <a:buAutoNum type="arabicParenBoth"/>
            </a:pPr>
            <a:r>
              <a:rPr lang="en-US" dirty="0"/>
              <a:t>prices change following tendencies; </a:t>
            </a:r>
          </a:p>
          <a:p>
            <a:pPr marL="457200" indent="-457200">
              <a:buAutoNum type="arabicParenBoth"/>
            </a:pPr>
            <a:r>
              <a:rPr lang="en-US" dirty="0"/>
              <a:t>changes on supply and demand cause tendencies to reverse; </a:t>
            </a:r>
          </a:p>
          <a:p>
            <a:pPr marL="457200" indent="-457200">
              <a:buAutoNum type="arabicParenBoth"/>
            </a:pPr>
            <a:r>
              <a:rPr lang="en-US" dirty="0"/>
              <a:t>changes on supply and demand can be identified on charts; </a:t>
            </a:r>
          </a:p>
          <a:p>
            <a:pPr marL="457200" indent="-457200">
              <a:buAutoNum type="arabicParenBoth"/>
            </a:pPr>
            <a:r>
              <a:rPr lang="en-US" dirty="0"/>
              <a:t>patterns on charts tend to repeat</a:t>
            </a:r>
          </a:p>
          <a:p>
            <a:pPr marL="457200" indent="-457200">
              <a:buAutoNum type="arabicParenBoth"/>
            </a:pPr>
            <a:r>
              <a:rPr lang="en-US" dirty="0"/>
              <a:t>technical analysis do not take into account any external factors like political, social or macro-economical.</a:t>
            </a:r>
          </a:p>
        </p:txBody>
      </p:sp>
    </p:spTree>
    <p:extLst>
      <p:ext uri="{BB962C8B-B14F-4D97-AF65-F5344CB8AC3E}">
        <p14:creationId xmlns:p14="http://schemas.microsoft.com/office/powerpoint/2010/main" val="16734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092E6D-DB85-4ED1-8003-BAADDB1A7F8B}"/>
              </a:ext>
            </a:extLst>
          </p:cNvPr>
          <p:cNvSpPr>
            <a:spLocks noGrp="1"/>
          </p:cNvSpPr>
          <p:nvPr>
            <p:ph type="title"/>
          </p:nvPr>
        </p:nvSpPr>
        <p:spPr/>
        <p:txBody>
          <a:bodyPr/>
          <a:lstStyle/>
          <a:p>
            <a:r>
              <a:rPr lang="en-US" dirty="0"/>
              <a:t>Long short term memory neural network</a:t>
            </a:r>
          </a:p>
        </p:txBody>
      </p:sp>
      <p:pic>
        <p:nvPicPr>
          <p:cNvPr id="6" name="Content Placeholder 5">
            <a:extLst>
              <a:ext uri="{FF2B5EF4-FFF2-40B4-BE49-F238E27FC236}">
                <a16:creationId xmlns:a16="http://schemas.microsoft.com/office/drawing/2014/main" id="{F3976D19-6F17-4C95-B6AA-084042DFB79E}"/>
              </a:ext>
            </a:extLst>
          </p:cNvPr>
          <p:cNvPicPr>
            <a:picLocks noGrp="1" noChangeAspect="1"/>
          </p:cNvPicPr>
          <p:nvPr>
            <p:ph sz="half" idx="1"/>
          </p:nvPr>
        </p:nvPicPr>
        <p:blipFill>
          <a:blip r:embed="rId3"/>
          <a:stretch>
            <a:fillRect/>
          </a:stretch>
        </p:blipFill>
        <p:spPr>
          <a:xfrm>
            <a:off x="6232460" y="1259993"/>
            <a:ext cx="5797420" cy="3307810"/>
          </a:xfrm>
          <a:prstGeom prst="rect">
            <a:avLst/>
          </a:prstGeom>
        </p:spPr>
      </p:pic>
      <p:pic>
        <p:nvPicPr>
          <p:cNvPr id="3078" name="Picture 6" descr="https://ws1.sinaimg.cn/large/005BVyzmly1fotnfrsjh3j30jg03mdga.jpg">
            <a:extLst>
              <a:ext uri="{FF2B5EF4-FFF2-40B4-BE49-F238E27FC236}">
                <a16:creationId xmlns:a16="http://schemas.microsoft.com/office/drawing/2014/main" id="{994403D8-F3E1-42D8-A636-7D41180410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60" y="5129025"/>
            <a:ext cx="6667500" cy="12382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colah.github.io/posts/2015-08-Understanding-LSTMs/img/LSTM3-SimpleRNN.png">
            <a:extLst>
              <a:ext uri="{FF2B5EF4-FFF2-40B4-BE49-F238E27FC236}">
                <a16:creationId xmlns:a16="http://schemas.microsoft.com/office/drawing/2014/main" id="{AE85B9AF-2081-4B67-985A-51A3EAF560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120" y="991352"/>
            <a:ext cx="5933880" cy="192254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LSTM neural network.">
            <a:extLst>
              <a:ext uri="{FF2B5EF4-FFF2-40B4-BE49-F238E27FC236}">
                <a16:creationId xmlns:a16="http://schemas.microsoft.com/office/drawing/2014/main" id="{E58B4BE3-E5BB-420A-9832-DEC318B586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6460" y="2759868"/>
            <a:ext cx="6096000" cy="2290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62849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53CE74-EECC-41AF-B7B6-FADE9CD73F09}"/>
              </a:ext>
            </a:extLst>
          </p:cNvPr>
          <p:cNvSpPr>
            <a:spLocks noGrp="1"/>
          </p:cNvSpPr>
          <p:nvPr>
            <p:ph type="title"/>
          </p:nvPr>
        </p:nvSpPr>
        <p:spPr/>
        <p:txBody>
          <a:bodyPr/>
          <a:lstStyle/>
          <a:p>
            <a:r>
              <a:rPr lang="en-US" dirty="0"/>
              <a:t>Forget gate</a:t>
            </a:r>
          </a:p>
        </p:txBody>
      </p:sp>
      <p:sp>
        <p:nvSpPr>
          <p:cNvPr id="4" name="Content Placeholder 3">
            <a:extLst>
              <a:ext uri="{FF2B5EF4-FFF2-40B4-BE49-F238E27FC236}">
                <a16:creationId xmlns:a16="http://schemas.microsoft.com/office/drawing/2014/main" id="{ED6E8C8D-7D55-4BF3-827D-70A86FAE4C87}"/>
              </a:ext>
            </a:extLst>
          </p:cNvPr>
          <p:cNvSpPr>
            <a:spLocks noGrp="1"/>
          </p:cNvSpPr>
          <p:nvPr>
            <p:ph sz="half" idx="2"/>
          </p:nvPr>
        </p:nvSpPr>
        <p:spPr>
          <a:xfrm>
            <a:off x="0" y="1131052"/>
            <a:ext cx="11887201" cy="5230526"/>
          </a:xfrm>
        </p:spPr>
        <p:txBody>
          <a:bodyPr/>
          <a:lstStyle/>
          <a:p>
            <a:r>
              <a:rPr lang="en-US" dirty="0"/>
              <a:t>Determine what information the cell should forget: </a:t>
            </a:r>
          </a:p>
          <a:p>
            <a:r>
              <a:rPr lang="en-US" dirty="0"/>
              <a:t>Ft = 1~0 </a:t>
            </a:r>
          </a:p>
          <a:p>
            <a:r>
              <a:rPr lang="en-US" dirty="0"/>
              <a:t>Ft = 1 means completely reserved, Ft = 0 means completed forgot </a:t>
            </a:r>
          </a:p>
          <a:p>
            <a:r>
              <a:rPr lang="en-US" dirty="0"/>
              <a:t>Ht-1 = the output of the last cell</a:t>
            </a:r>
          </a:p>
          <a:p>
            <a:r>
              <a:rPr lang="en-US" dirty="0"/>
              <a:t>Xt-1 = the input of current cell</a:t>
            </a:r>
          </a:p>
          <a:p>
            <a:r>
              <a:rPr lang="en-US" dirty="0"/>
              <a:t>Sigma = </a:t>
            </a:r>
            <a:r>
              <a:rPr lang="en-US" dirty="0" err="1"/>
              <a:t>sigmod</a:t>
            </a:r>
            <a:r>
              <a:rPr lang="en-US" dirty="0"/>
              <a:t> function</a:t>
            </a:r>
          </a:p>
        </p:txBody>
      </p:sp>
      <p:pic>
        <p:nvPicPr>
          <p:cNvPr id="1028" name="Picture 4" descr="https://ws1.sinaimg.cn/large/005BVyzmly1fotoa9sgm5j30jg06074q.jpg">
            <a:extLst>
              <a:ext uri="{FF2B5EF4-FFF2-40B4-BE49-F238E27FC236}">
                <a16:creationId xmlns:a16="http://schemas.microsoft.com/office/drawing/2014/main" id="{9F606A58-B9DA-48DD-925E-B01D73F882A6}"/>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3403600" y="3671968"/>
            <a:ext cx="8788400" cy="2711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5859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A1C0-1470-4720-97D8-E63689987C1F}"/>
              </a:ext>
            </a:extLst>
          </p:cNvPr>
          <p:cNvSpPr>
            <a:spLocks noGrp="1"/>
          </p:cNvSpPr>
          <p:nvPr>
            <p:ph type="title"/>
          </p:nvPr>
        </p:nvSpPr>
        <p:spPr/>
        <p:txBody>
          <a:bodyPr/>
          <a:lstStyle/>
          <a:p>
            <a:r>
              <a:rPr lang="en-US" dirty="0"/>
              <a:t>input gate</a:t>
            </a:r>
          </a:p>
        </p:txBody>
      </p:sp>
      <p:sp>
        <p:nvSpPr>
          <p:cNvPr id="4" name="Content Placeholder 3">
            <a:extLst>
              <a:ext uri="{FF2B5EF4-FFF2-40B4-BE49-F238E27FC236}">
                <a16:creationId xmlns:a16="http://schemas.microsoft.com/office/drawing/2014/main" id="{E15A655E-7E93-4FF7-B146-391442AC8862}"/>
              </a:ext>
            </a:extLst>
          </p:cNvPr>
          <p:cNvSpPr>
            <a:spLocks noGrp="1"/>
          </p:cNvSpPr>
          <p:nvPr>
            <p:ph sz="half" idx="2"/>
          </p:nvPr>
        </p:nvSpPr>
        <p:spPr>
          <a:xfrm>
            <a:off x="114300" y="991352"/>
            <a:ext cx="11772901" cy="5230526"/>
          </a:xfrm>
        </p:spPr>
        <p:txBody>
          <a:bodyPr/>
          <a:lstStyle/>
          <a:p>
            <a:r>
              <a:rPr lang="en-US" dirty="0"/>
              <a:t>Determine how much new information should be added to the cell. </a:t>
            </a:r>
          </a:p>
          <a:p>
            <a:pPr marL="457200" indent="-457200">
              <a:buAutoNum type="arabicPeriod"/>
            </a:pPr>
            <a:r>
              <a:rPr lang="en-US" dirty="0"/>
              <a:t>The sigmoid layer determines what information needs to be updated: It</a:t>
            </a:r>
          </a:p>
          <a:p>
            <a:pPr marL="457200" indent="-457200">
              <a:buAutoNum type="arabicPeriod"/>
            </a:pPr>
            <a:r>
              <a:rPr lang="en-US" dirty="0"/>
              <a:t>A vector generated by tanh layer: ~Ct</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r>
              <a:rPr lang="en-US" dirty="0"/>
              <a:t>Merge 1 and 2: It * ~Ct, Ct = Ft * Ct-1 + It * ~Ct</a:t>
            </a:r>
          </a:p>
        </p:txBody>
      </p:sp>
      <p:pic>
        <p:nvPicPr>
          <p:cNvPr id="2052" name="Picture 4" descr="https://ws1.sinaimg.cn/large/005BVyzmly1fotoftw50ij31eq0fomz4.jpg">
            <a:extLst>
              <a:ext uri="{FF2B5EF4-FFF2-40B4-BE49-F238E27FC236}">
                <a16:creationId xmlns:a16="http://schemas.microsoft.com/office/drawing/2014/main" id="{17FE0527-0C39-4E6E-872E-F91DBEB74D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552332"/>
            <a:ext cx="6096000" cy="18827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colah.github.io/posts/2015-08-Understanding-LSTMs/img/LSTM3-focus-C.png">
            <a:extLst>
              <a:ext uri="{FF2B5EF4-FFF2-40B4-BE49-F238E27FC236}">
                <a16:creationId xmlns:a16="http://schemas.microsoft.com/office/drawing/2014/main" id="{BCD3F68E-20B7-422E-A122-210FFF3B0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10299" y="2552333"/>
            <a:ext cx="6095996" cy="188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30381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4A1C0-1470-4720-97D8-E63689987C1F}"/>
              </a:ext>
            </a:extLst>
          </p:cNvPr>
          <p:cNvSpPr>
            <a:spLocks noGrp="1"/>
          </p:cNvSpPr>
          <p:nvPr>
            <p:ph type="title"/>
          </p:nvPr>
        </p:nvSpPr>
        <p:spPr/>
        <p:txBody>
          <a:bodyPr/>
          <a:lstStyle/>
          <a:p>
            <a:r>
              <a:rPr lang="en-US" dirty="0"/>
              <a:t>output gate</a:t>
            </a:r>
          </a:p>
        </p:txBody>
      </p:sp>
      <p:sp>
        <p:nvSpPr>
          <p:cNvPr id="4" name="Content Placeholder 3">
            <a:extLst>
              <a:ext uri="{FF2B5EF4-FFF2-40B4-BE49-F238E27FC236}">
                <a16:creationId xmlns:a16="http://schemas.microsoft.com/office/drawing/2014/main" id="{E15A655E-7E93-4FF7-B146-391442AC8862}"/>
              </a:ext>
            </a:extLst>
          </p:cNvPr>
          <p:cNvSpPr>
            <a:spLocks noGrp="1"/>
          </p:cNvSpPr>
          <p:nvPr>
            <p:ph sz="half" idx="2"/>
          </p:nvPr>
        </p:nvSpPr>
        <p:spPr>
          <a:xfrm>
            <a:off x="114300" y="991352"/>
            <a:ext cx="11772901" cy="5230526"/>
          </a:xfrm>
        </p:spPr>
        <p:txBody>
          <a:bodyPr/>
          <a:lstStyle/>
          <a:p>
            <a:r>
              <a:rPr lang="en-US" dirty="0"/>
              <a:t>Determine what value we should output based on the cell</a:t>
            </a:r>
          </a:p>
          <a:p>
            <a:pPr marL="457200" indent="-457200">
              <a:buAutoNum type="arabicPeriod"/>
            </a:pPr>
            <a:r>
              <a:rPr lang="en-US" dirty="0"/>
              <a:t>Run sigmoid function to determine what portion should be output</a:t>
            </a:r>
          </a:p>
          <a:p>
            <a:pPr marL="457200" indent="-457200">
              <a:buAutoNum type="arabicPeriod"/>
            </a:pPr>
            <a:r>
              <a:rPr lang="en-US" dirty="0"/>
              <a:t>Process the cell with tanh function to get value between -1 and 1, then multiply it with sigmoid</a:t>
            </a:r>
          </a:p>
        </p:txBody>
      </p:sp>
      <p:pic>
        <p:nvPicPr>
          <p:cNvPr id="4098" name="Picture 2" descr="https://ws1.sinaimg.cn/large/005BVyzmly1fotoky28zbj30jg06074w.jpg">
            <a:extLst>
              <a:ext uri="{FF2B5EF4-FFF2-40B4-BE49-F238E27FC236}">
                <a16:creationId xmlns:a16="http://schemas.microsoft.com/office/drawing/2014/main" id="{DFBECC00-66EE-4784-93BE-545DA534A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799" y="2870200"/>
            <a:ext cx="10573818" cy="3262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3554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chemeClr val="bg1"/>
                </a:solidFill>
              </a:rPr>
              <a:t>Recurrent Neural Networks</a:t>
            </a:r>
          </a:p>
          <a:p>
            <a:pPr marL="457200" indent="-457200">
              <a:buFont typeface="Arial"/>
              <a:buAutoNum type="arabicPeriod"/>
            </a:pPr>
            <a:r>
              <a:rPr lang="en-US" dirty="0">
                <a:solidFill>
                  <a:schemeClr val="bg1"/>
                </a:solidFill>
              </a:rPr>
              <a:t>How does RNN works</a:t>
            </a:r>
          </a:p>
          <a:p>
            <a:pPr marL="457200" indent="-457200">
              <a:buAutoNum type="arabicPeriod"/>
            </a:pPr>
            <a:r>
              <a:rPr lang="en-US" dirty="0">
                <a:solidFill>
                  <a:schemeClr val="bg1"/>
                </a:solidFill>
              </a:rPr>
              <a:t>How Long Short-Term Memory works in stock market</a:t>
            </a:r>
          </a:p>
          <a:p>
            <a:pPr marL="457200" indent="-457200">
              <a:buAutoNum type="arabicPeriod"/>
            </a:pPr>
            <a:r>
              <a:rPr lang="en-US" dirty="0">
                <a:solidFill>
                  <a:srgbClr val="FF0000"/>
                </a:solidFill>
              </a:rPr>
              <a:t>Methodology &amp; Development</a:t>
            </a:r>
          </a:p>
          <a:p>
            <a:pPr marL="457200" indent="-457200">
              <a:buAutoNum type="arabicPeriod"/>
            </a:pPr>
            <a:r>
              <a:rPr lang="en-US" dirty="0"/>
              <a:t>Evaluation</a:t>
            </a:r>
          </a:p>
          <a:p>
            <a:pPr marL="457200" indent="-457200">
              <a:buAutoNum type="arabicPeriod"/>
            </a:pPr>
            <a:r>
              <a:rPr lang="en-US" dirty="0"/>
              <a:t>Conclusion</a:t>
            </a:r>
          </a:p>
          <a:p>
            <a:endParaRPr lang="en-US" dirty="0"/>
          </a:p>
        </p:txBody>
      </p:sp>
    </p:spTree>
    <p:extLst>
      <p:ext uri="{BB962C8B-B14F-4D97-AF65-F5344CB8AC3E}">
        <p14:creationId xmlns:p14="http://schemas.microsoft.com/office/powerpoint/2010/main" val="40221615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2D840C-0431-4171-902A-21ED716ACB0E}"/>
              </a:ext>
            </a:extLst>
          </p:cNvPr>
          <p:cNvSpPr>
            <a:spLocks noGrp="1"/>
          </p:cNvSpPr>
          <p:nvPr>
            <p:ph type="title"/>
          </p:nvPr>
        </p:nvSpPr>
        <p:spPr/>
        <p:txBody>
          <a:bodyPr/>
          <a:lstStyle/>
          <a:p>
            <a:r>
              <a:rPr lang="en-US" dirty="0"/>
              <a:t>METHODOLOGY &amp; DEVELOPMENT</a:t>
            </a:r>
          </a:p>
        </p:txBody>
      </p:sp>
      <p:pic>
        <p:nvPicPr>
          <p:cNvPr id="11" name="Picture 10">
            <a:extLst>
              <a:ext uri="{FF2B5EF4-FFF2-40B4-BE49-F238E27FC236}">
                <a16:creationId xmlns:a16="http://schemas.microsoft.com/office/drawing/2014/main" id="{3915629B-153B-4B45-BFE6-8405C878CF81}"/>
              </a:ext>
            </a:extLst>
          </p:cNvPr>
          <p:cNvPicPr>
            <a:picLocks noChangeAspect="1"/>
          </p:cNvPicPr>
          <p:nvPr/>
        </p:nvPicPr>
        <p:blipFill>
          <a:blip r:embed="rId3"/>
          <a:stretch>
            <a:fillRect/>
          </a:stretch>
        </p:blipFill>
        <p:spPr>
          <a:xfrm>
            <a:off x="92401" y="1301886"/>
            <a:ext cx="7776587" cy="4667114"/>
          </a:xfrm>
          <a:prstGeom prst="rect">
            <a:avLst/>
          </a:prstGeom>
        </p:spPr>
      </p:pic>
      <p:pic>
        <p:nvPicPr>
          <p:cNvPr id="12" name="Picture 11">
            <a:extLst>
              <a:ext uri="{FF2B5EF4-FFF2-40B4-BE49-F238E27FC236}">
                <a16:creationId xmlns:a16="http://schemas.microsoft.com/office/drawing/2014/main" id="{9A07880F-7DFB-4E64-9C4E-0281D86356C6}"/>
              </a:ext>
            </a:extLst>
          </p:cNvPr>
          <p:cNvPicPr>
            <a:picLocks noChangeAspect="1"/>
          </p:cNvPicPr>
          <p:nvPr/>
        </p:nvPicPr>
        <p:blipFill>
          <a:blip r:embed="rId4"/>
          <a:stretch>
            <a:fillRect/>
          </a:stretch>
        </p:blipFill>
        <p:spPr>
          <a:xfrm>
            <a:off x="7776587" y="1301886"/>
            <a:ext cx="4323012" cy="4667114"/>
          </a:xfrm>
          <a:prstGeom prst="rect">
            <a:avLst/>
          </a:prstGeom>
        </p:spPr>
      </p:pic>
    </p:spTree>
    <p:extLst>
      <p:ext uri="{BB962C8B-B14F-4D97-AF65-F5344CB8AC3E}">
        <p14:creationId xmlns:p14="http://schemas.microsoft.com/office/powerpoint/2010/main" val="3010553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F94A8-588D-46DB-8678-FB7653350051}"/>
              </a:ext>
            </a:extLst>
          </p:cNvPr>
          <p:cNvSpPr>
            <a:spLocks noGrp="1"/>
          </p:cNvSpPr>
          <p:nvPr>
            <p:ph type="title"/>
          </p:nvPr>
        </p:nvSpPr>
        <p:spPr/>
        <p:txBody>
          <a:bodyPr/>
          <a:lstStyle/>
          <a:p>
            <a:r>
              <a:rPr lang="en-US" dirty="0"/>
              <a:t>Data processing</a:t>
            </a:r>
          </a:p>
        </p:txBody>
      </p:sp>
      <p:sp>
        <p:nvSpPr>
          <p:cNvPr id="3" name="Content Placeholder 2">
            <a:extLst>
              <a:ext uri="{FF2B5EF4-FFF2-40B4-BE49-F238E27FC236}">
                <a16:creationId xmlns:a16="http://schemas.microsoft.com/office/drawing/2014/main" id="{46BC6F5A-E41D-48DE-BAD0-F33FCF1FE7C2}"/>
              </a:ext>
            </a:extLst>
          </p:cNvPr>
          <p:cNvSpPr>
            <a:spLocks noGrp="1"/>
          </p:cNvSpPr>
          <p:nvPr>
            <p:ph sz="half" idx="1"/>
          </p:nvPr>
        </p:nvSpPr>
        <p:spPr>
          <a:xfrm>
            <a:off x="304800" y="991352"/>
            <a:ext cx="11264899" cy="5422148"/>
          </a:xfrm>
        </p:spPr>
        <p:txBody>
          <a:bodyPr/>
          <a:lstStyle/>
          <a:p>
            <a:r>
              <a:rPr lang="en-US" sz="2800" dirty="0"/>
              <a:t>The log-return transformation can be expressed as (1): </a:t>
            </a:r>
          </a:p>
          <a:p>
            <a:r>
              <a:rPr lang="en-US" sz="2800" dirty="0"/>
              <a:t>log(pi) − log(pi−1)</a:t>
            </a:r>
          </a:p>
          <a:p>
            <a:r>
              <a:rPr lang="en-US" sz="2800" dirty="0"/>
              <a:t>In order to reduce random variation and noise on the pricing series, exponential smoothing was performed through exponentially weighted moving averages:</a:t>
            </a:r>
          </a:p>
          <a:p>
            <a:r>
              <a:rPr lang="en-US" sz="2800" dirty="0" err="1"/>
              <a:t>zi</a:t>
            </a:r>
            <a:r>
              <a:rPr lang="en-US" sz="2800" dirty="0"/>
              <a:t> = </a:t>
            </a:r>
            <a:r>
              <a:rPr lang="el-GR" sz="2800" dirty="0"/>
              <a:t>λ¯</a:t>
            </a:r>
            <a:r>
              <a:rPr lang="en-US" sz="2800" dirty="0"/>
              <a:t>xi + (1 − </a:t>
            </a:r>
            <a:r>
              <a:rPr lang="el-GR" sz="2800" dirty="0"/>
              <a:t>λ)</a:t>
            </a:r>
            <a:r>
              <a:rPr lang="en-US" sz="2800" dirty="0"/>
              <a:t>zi−1</a:t>
            </a:r>
          </a:p>
          <a:p>
            <a:r>
              <a:rPr lang="en-US" sz="2800" dirty="0"/>
              <a:t>For determining the class, the policy to set the value will be based on whether or not the closing price of the next period will be higher than the current one:</a:t>
            </a:r>
          </a:p>
          <a:p>
            <a:r>
              <a:rPr lang="en-US" sz="2800" i="1" dirty="0"/>
              <a:t>y </a:t>
            </a:r>
            <a:r>
              <a:rPr lang="en-US" sz="2800" dirty="0"/>
              <a:t>= 1 if </a:t>
            </a:r>
            <a:r>
              <a:rPr lang="en-US" sz="2800" i="1" dirty="0" err="1"/>
              <a:t>closej</a:t>
            </a:r>
            <a:r>
              <a:rPr lang="en-US" sz="2800" i="1" dirty="0"/>
              <a:t> &gt; </a:t>
            </a:r>
            <a:r>
              <a:rPr lang="en-US" sz="2800" i="1" dirty="0" err="1"/>
              <a:t>closei</a:t>
            </a:r>
            <a:r>
              <a:rPr lang="en-US" sz="2800" i="1" dirty="0"/>
              <a:t>, </a:t>
            </a:r>
            <a:r>
              <a:rPr lang="en-US" sz="2800" dirty="0"/>
              <a:t>0 if </a:t>
            </a:r>
            <a:r>
              <a:rPr lang="en-US" sz="2800" i="1" dirty="0" err="1"/>
              <a:t>closej</a:t>
            </a:r>
            <a:r>
              <a:rPr lang="en-US" sz="2800" i="1" dirty="0"/>
              <a:t> ≤ </a:t>
            </a:r>
            <a:r>
              <a:rPr lang="en-US" sz="2800" i="1" dirty="0" err="1"/>
              <a:t>closei</a:t>
            </a:r>
            <a:endParaRPr lang="en-US" sz="2800" dirty="0"/>
          </a:p>
        </p:txBody>
      </p:sp>
    </p:spTree>
    <p:extLst>
      <p:ext uri="{BB962C8B-B14F-4D97-AF65-F5344CB8AC3E}">
        <p14:creationId xmlns:p14="http://schemas.microsoft.com/office/powerpoint/2010/main" val="538402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chemeClr val="bg1"/>
                </a:solidFill>
              </a:rPr>
              <a:t>Recurrent Neural Networks</a:t>
            </a:r>
          </a:p>
          <a:p>
            <a:pPr marL="457200" indent="-457200">
              <a:buFont typeface="Arial"/>
              <a:buAutoNum type="arabicPeriod"/>
            </a:pPr>
            <a:r>
              <a:rPr lang="en-US" dirty="0">
                <a:solidFill>
                  <a:schemeClr val="bg1"/>
                </a:solidFill>
              </a:rPr>
              <a:t>How does RNN works</a:t>
            </a:r>
          </a:p>
          <a:p>
            <a:pPr marL="457200" indent="-457200">
              <a:buAutoNum type="arabicPeriod"/>
            </a:pPr>
            <a:r>
              <a:rPr lang="en-US" dirty="0">
                <a:solidFill>
                  <a:schemeClr val="bg1"/>
                </a:solidFill>
              </a:rPr>
              <a:t>How Long Short-Term Memory works in stock market</a:t>
            </a:r>
          </a:p>
          <a:p>
            <a:pPr marL="457200" indent="-457200">
              <a:buAutoNum type="arabicPeriod"/>
            </a:pPr>
            <a:r>
              <a:rPr lang="en-US" dirty="0">
                <a:solidFill>
                  <a:schemeClr val="bg1"/>
                </a:solidFill>
              </a:rPr>
              <a:t>Methodology &amp; Development</a:t>
            </a:r>
          </a:p>
          <a:p>
            <a:pPr marL="457200" indent="-457200">
              <a:buAutoNum type="arabicPeriod"/>
            </a:pPr>
            <a:r>
              <a:rPr lang="en-US" dirty="0">
                <a:solidFill>
                  <a:srgbClr val="FF0000"/>
                </a:solidFill>
              </a:rPr>
              <a:t>Evaluation</a:t>
            </a:r>
          </a:p>
          <a:p>
            <a:pPr marL="457200" indent="-457200">
              <a:buAutoNum type="arabicPeriod"/>
            </a:pPr>
            <a:r>
              <a:rPr lang="en-US" dirty="0"/>
              <a:t>Conclusion</a:t>
            </a:r>
          </a:p>
          <a:p>
            <a:endParaRPr lang="en-US" dirty="0"/>
          </a:p>
        </p:txBody>
      </p:sp>
    </p:spTree>
    <p:extLst>
      <p:ext uri="{BB962C8B-B14F-4D97-AF65-F5344CB8AC3E}">
        <p14:creationId xmlns:p14="http://schemas.microsoft.com/office/powerpoint/2010/main" val="27757562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EC7225-01E8-43D1-8017-15A12295700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7FF8095D-2F38-4E51-9568-FE515D8A319D}"/>
              </a:ext>
            </a:extLst>
          </p:cNvPr>
          <p:cNvSpPr>
            <a:spLocks noGrp="1"/>
          </p:cNvSpPr>
          <p:nvPr>
            <p:ph type="subTitle" idx="1"/>
          </p:nvPr>
        </p:nvSpPr>
        <p:spPr/>
        <p:txBody>
          <a:bodyPr/>
          <a:lstStyle/>
          <a:p>
            <a:endParaRPr lang="en-US"/>
          </a:p>
        </p:txBody>
      </p:sp>
      <p:pic>
        <p:nvPicPr>
          <p:cNvPr id="4" name="Picture 3">
            <a:extLst>
              <a:ext uri="{FF2B5EF4-FFF2-40B4-BE49-F238E27FC236}">
                <a16:creationId xmlns:a16="http://schemas.microsoft.com/office/drawing/2014/main" id="{AD909658-675D-42BC-9610-D7033DA86647}"/>
              </a:ext>
            </a:extLst>
          </p:cNvPr>
          <p:cNvPicPr>
            <a:picLocks noChangeAspect="1"/>
          </p:cNvPicPr>
          <p:nvPr/>
        </p:nvPicPr>
        <p:blipFill>
          <a:blip r:embed="rId2"/>
          <a:stretch>
            <a:fillRect/>
          </a:stretch>
        </p:blipFill>
        <p:spPr>
          <a:xfrm>
            <a:off x="2429233" y="0"/>
            <a:ext cx="9762767" cy="6858000"/>
          </a:xfrm>
          <a:prstGeom prst="rect">
            <a:avLst/>
          </a:prstGeom>
        </p:spPr>
      </p:pic>
    </p:spTree>
    <p:extLst>
      <p:ext uri="{BB962C8B-B14F-4D97-AF65-F5344CB8AC3E}">
        <p14:creationId xmlns:p14="http://schemas.microsoft.com/office/powerpoint/2010/main" val="367164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5F09E-F941-46D7-8FBD-B80C828F1048}"/>
              </a:ext>
            </a:extLst>
          </p:cNvPr>
          <p:cNvSpPr>
            <a:spLocks noGrp="1"/>
          </p:cNvSpPr>
          <p:nvPr>
            <p:ph type="title"/>
          </p:nvPr>
        </p:nvSpPr>
        <p:spPr/>
        <p:txBody>
          <a:bodyPr/>
          <a:lstStyle/>
          <a:p>
            <a:r>
              <a:rPr lang="en-US" dirty="0"/>
              <a:t>LSTM neural network (Long short term memory) Model</a:t>
            </a:r>
          </a:p>
        </p:txBody>
      </p:sp>
      <p:sp>
        <p:nvSpPr>
          <p:cNvPr id="3" name="Content Placeholder 2">
            <a:extLst>
              <a:ext uri="{FF2B5EF4-FFF2-40B4-BE49-F238E27FC236}">
                <a16:creationId xmlns:a16="http://schemas.microsoft.com/office/drawing/2014/main" id="{8E00BCAF-DC4C-4082-ACCD-D9CA68CFACA9}"/>
              </a:ext>
            </a:extLst>
          </p:cNvPr>
          <p:cNvSpPr>
            <a:spLocks noGrp="1"/>
          </p:cNvSpPr>
          <p:nvPr>
            <p:ph sz="half" idx="1"/>
          </p:nvPr>
        </p:nvSpPr>
        <p:spPr>
          <a:xfrm>
            <a:off x="304800" y="1600200"/>
            <a:ext cx="11544299" cy="4621678"/>
          </a:xfrm>
        </p:spPr>
        <p:txBody>
          <a:bodyPr/>
          <a:lstStyle/>
          <a:p>
            <a:r>
              <a:rPr lang="en-US" dirty="0"/>
              <a:t>Google’s TensorFlow 2 was used to build the model, which consists of a LSTM input layer, that will take both technical indicators and pricing data as input and will feed an output layer using sigmoid activation</a:t>
            </a:r>
          </a:p>
          <a:p>
            <a:r>
              <a:rPr lang="en-US" i="1" dirty="0"/>
              <a:t>S</a:t>
            </a:r>
            <a:r>
              <a:rPr lang="en-US" dirty="0"/>
              <a:t>(</a:t>
            </a:r>
            <a:r>
              <a:rPr lang="en-US" i="1" dirty="0"/>
              <a:t>t</a:t>
            </a:r>
            <a:r>
              <a:rPr lang="en-US" dirty="0"/>
              <a:t>) =1 / (1 + </a:t>
            </a:r>
            <a:r>
              <a:rPr lang="en-US" i="1" dirty="0"/>
              <a:t>e^-t)</a:t>
            </a:r>
          </a:p>
        </p:txBody>
      </p:sp>
    </p:spTree>
    <p:extLst>
      <p:ext uri="{BB962C8B-B14F-4D97-AF65-F5344CB8AC3E}">
        <p14:creationId xmlns:p14="http://schemas.microsoft.com/office/powerpoint/2010/main" val="3432942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3F2A-6681-4254-B996-196BBDB46265}"/>
              </a:ext>
            </a:extLst>
          </p:cNvPr>
          <p:cNvSpPr>
            <a:spLocks noGrp="1"/>
          </p:cNvSpPr>
          <p:nvPr>
            <p:ph type="title"/>
          </p:nvPr>
        </p:nvSpPr>
        <p:spPr/>
        <p:txBody>
          <a:bodyPr/>
          <a:lstStyle/>
          <a:p>
            <a:r>
              <a:rPr lang="en-US" dirty="0"/>
              <a:t>Trading operations</a:t>
            </a:r>
          </a:p>
        </p:txBody>
      </p:sp>
      <p:sp>
        <p:nvSpPr>
          <p:cNvPr id="3" name="Content Placeholder 2">
            <a:extLst>
              <a:ext uri="{FF2B5EF4-FFF2-40B4-BE49-F238E27FC236}">
                <a16:creationId xmlns:a16="http://schemas.microsoft.com/office/drawing/2014/main" id="{AD153BC6-70C6-4C07-8FBC-FB573642D868}"/>
              </a:ext>
            </a:extLst>
          </p:cNvPr>
          <p:cNvSpPr>
            <a:spLocks noGrp="1"/>
          </p:cNvSpPr>
          <p:nvPr>
            <p:ph sz="half" idx="1"/>
          </p:nvPr>
        </p:nvSpPr>
        <p:spPr>
          <a:xfrm>
            <a:off x="304800" y="1600200"/>
            <a:ext cx="11429999" cy="4621678"/>
          </a:xfrm>
        </p:spPr>
        <p:txBody>
          <a:bodyPr/>
          <a:lstStyle/>
          <a:p>
            <a:r>
              <a:rPr lang="en-US" dirty="0"/>
              <a:t>When the predicted class is ”1”, in other words, in the case that the network predicts that the stock price will go up, then the strategy is to open a ”buy” position on the current moment (</a:t>
            </a:r>
            <a:r>
              <a:rPr lang="en-US" i="1" dirty="0" err="1"/>
              <a:t>i</a:t>
            </a:r>
            <a:r>
              <a:rPr lang="en-US" dirty="0"/>
              <a:t>) and close it on </a:t>
            </a:r>
            <a:r>
              <a:rPr lang="en-US" i="1" dirty="0"/>
              <a:t>j</a:t>
            </a:r>
            <a:r>
              <a:rPr lang="en-US" dirty="0"/>
              <a:t>. In that case, profit was defined as </a:t>
            </a:r>
            <a:r>
              <a:rPr lang="en-US" i="1" dirty="0"/>
              <a:t>close(j)−close(</a:t>
            </a:r>
            <a:r>
              <a:rPr lang="en-US" i="1" dirty="0" err="1"/>
              <a:t>i</a:t>
            </a:r>
            <a:r>
              <a:rPr lang="en-US" i="1" dirty="0"/>
              <a:t>)</a:t>
            </a:r>
            <a:r>
              <a:rPr lang="en-US" dirty="0"/>
              <a:t>.</a:t>
            </a:r>
          </a:p>
          <a:p>
            <a:r>
              <a:rPr lang="en-US" dirty="0"/>
              <a:t> The financial results were calculated based on hypothetical trades of sets of a hundred stocks per operation disregarding costs and taxes.</a:t>
            </a:r>
          </a:p>
        </p:txBody>
      </p:sp>
      <p:sp>
        <p:nvSpPr>
          <p:cNvPr id="5" name="Rectangle 4">
            <a:extLst>
              <a:ext uri="{FF2B5EF4-FFF2-40B4-BE49-F238E27FC236}">
                <a16:creationId xmlns:a16="http://schemas.microsoft.com/office/drawing/2014/main" id="{AC903902-3908-44E1-B915-04E62E2C0D52}"/>
              </a:ext>
            </a:extLst>
          </p:cNvPr>
          <p:cNvSpPr/>
          <p:nvPr/>
        </p:nvSpPr>
        <p:spPr>
          <a:xfrm>
            <a:off x="5569253" y="3244334"/>
            <a:ext cx="1053494" cy="369332"/>
          </a:xfrm>
          <a:prstGeom prst="rect">
            <a:avLst/>
          </a:prstGeom>
        </p:spPr>
        <p:txBody>
          <a:bodyPr wrap="none">
            <a:spAutoFit/>
          </a:bodyPr>
          <a:lstStyle/>
          <a:p>
            <a:r>
              <a:rPr lang="en-US" i="1" dirty="0">
                <a:latin typeface="NimbusRomNo9L-ReguItal"/>
              </a:rPr>
              <a:t>Baselines</a:t>
            </a:r>
            <a:endParaRPr lang="en-US" dirty="0"/>
          </a:p>
        </p:txBody>
      </p:sp>
    </p:spTree>
    <p:extLst>
      <p:ext uri="{BB962C8B-B14F-4D97-AF65-F5344CB8AC3E}">
        <p14:creationId xmlns:p14="http://schemas.microsoft.com/office/powerpoint/2010/main" val="41121920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06C18-71D1-48A6-B3B4-7947EB6C03C5}"/>
              </a:ext>
            </a:extLst>
          </p:cNvPr>
          <p:cNvSpPr>
            <a:spLocks noGrp="1"/>
          </p:cNvSpPr>
          <p:nvPr>
            <p:ph type="title"/>
          </p:nvPr>
        </p:nvSpPr>
        <p:spPr/>
        <p:txBody>
          <a:bodyPr/>
          <a:lstStyle/>
          <a:p>
            <a:r>
              <a:rPr lang="en-US" dirty="0"/>
              <a:t>Stock data</a:t>
            </a:r>
          </a:p>
        </p:txBody>
      </p:sp>
      <p:sp>
        <p:nvSpPr>
          <p:cNvPr id="3" name="Content Placeholder 2">
            <a:extLst>
              <a:ext uri="{FF2B5EF4-FFF2-40B4-BE49-F238E27FC236}">
                <a16:creationId xmlns:a16="http://schemas.microsoft.com/office/drawing/2014/main" id="{AE7B8ACD-FE33-4F23-BB83-157003C148B7}"/>
              </a:ext>
            </a:extLst>
          </p:cNvPr>
          <p:cNvSpPr>
            <a:spLocks noGrp="1"/>
          </p:cNvSpPr>
          <p:nvPr>
            <p:ph sz="half" idx="1"/>
          </p:nvPr>
        </p:nvSpPr>
        <p:spPr>
          <a:xfrm>
            <a:off x="304800" y="1600200"/>
            <a:ext cx="11099799" cy="4621678"/>
          </a:xfrm>
        </p:spPr>
        <p:txBody>
          <a:bodyPr/>
          <a:lstStyle/>
          <a:p>
            <a:r>
              <a:rPr lang="en-US" dirty="0"/>
              <a:t>Experiments were carried out to predict price movement during December 2014 for the aforementioned stocks and following the methodology described on this article. The results presented below are an average of all executions per each stock.</a:t>
            </a:r>
          </a:p>
        </p:txBody>
      </p:sp>
      <p:pic>
        <p:nvPicPr>
          <p:cNvPr id="7" name="Picture 6">
            <a:extLst>
              <a:ext uri="{FF2B5EF4-FFF2-40B4-BE49-F238E27FC236}">
                <a16:creationId xmlns:a16="http://schemas.microsoft.com/office/drawing/2014/main" id="{3A04EFE5-B1B9-4C29-85C9-6607549E934D}"/>
              </a:ext>
            </a:extLst>
          </p:cNvPr>
          <p:cNvPicPr>
            <a:picLocks noChangeAspect="1"/>
          </p:cNvPicPr>
          <p:nvPr/>
        </p:nvPicPr>
        <p:blipFill>
          <a:blip r:embed="rId3"/>
          <a:stretch>
            <a:fillRect/>
          </a:stretch>
        </p:blipFill>
        <p:spPr>
          <a:xfrm>
            <a:off x="2657474" y="2800723"/>
            <a:ext cx="6394450" cy="3421155"/>
          </a:xfrm>
          <a:prstGeom prst="rect">
            <a:avLst/>
          </a:prstGeom>
        </p:spPr>
      </p:pic>
    </p:spTree>
    <p:extLst>
      <p:ext uri="{BB962C8B-B14F-4D97-AF65-F5344CB8AC3E}">
        <p14:creationId xmlns:p14="http://schemas.microsoft.com/office/powerpoint/2010/main" val="23708220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52A34-20A5-4FCE-B622-C1CA8387AF11}"/>
              </a:ext>
            </a:extLst>
          </p:cNvPr>
          <p:cNvSpPr>
            <a:spLocks noGrp="1"/>
          </p:cNvSpPr>
          <p:nvPr>
            <p:ph type="title"/>
          </p:nvPr>
        </p:nvSpPr>
        <p:spPr/>
        <p:txBody>
          <a:bodyPr/>
          <a:lstStyle/>
          <a:p>
            <a:r>
              <a:rPr lang="en-US" dirty="0"/>
              <a:t>Network performance</a:t>
            </a:r>
          </a:p>
        </p:txBody>
      </p:sp>
      <p:sp>
        <p:nvSpPr>
          <p:cNvPr id="3" name="Content Placeholder 2">
            <a:extLst>
              <a:ext uri="{FF2B5EF4-FFF2-40B4-BE49-F238E27FC236}">
                <a16:creationId xmlns:a16="http://schemas.microsoft.com/office/drawing/2014/main" id="{337E4479-4954-4C01-9775-3736DA5B5230}"/>
              </a:ext>
            </a:extLst>
          </p:cNvPr>
          <p:cNvSpPr>
            <a:spLocks noGrp="1"/>
          </p:cNvSpPr>
          <p:nvPr>
            <p:ph sz="half" idx="1"/>
          </p:nvPr>
        </p:nvSpPr>
        <p:spPr>
          <a:xfrm>
            <a:off x="304800" y="1600200"/>
            <a:ext cx="11468099" cy="4621678"/>
          </a:xfrm>
        </p:spPr>
        <p:txBody>
          <a:bodyPr/>
          <a:lstStyle/>
          <a:p>
            <a:r>
              <a:rPr lang="en-US" dirty="0"/>
              <a:t>For evaluating the network performance, metrics around the algorithm performance and the financial results were collected and compared with the baselines selected for this project.</a:t>
            </a:r>
          </a:p>
          <a:p>
            <a:r>
              <a:rPr lang="en-US" dirty="0"/>
              <a:t>Accuracy: </a:t>
            </a:r>
            <a:r>
              <a:rPr lang="en-US" i="1" dirty="0"/>
              <a:t>A </a:t>
            </a:r>
            <a:r>
              <a:rPr lang="en-US" dirty="0"/>
              <a:t>= (</a:t>
            </a:r>
            <a:r>
              <a:rPr lang="en-US" i="1" dirty="0" err="1"/>
              <a:t>tp</a:t>
            </a:r>
            <a:r>
              <a:rPr lang="en-US" i="1" dirty="0"/>
              <a:t> </a:t>
            </a:r>
            <a:r>
              <a:rPr lang="en-US" dirty="0"/>
              <a:t>+ </a:t>
            </a:r>
            <a:r>
              <a:rPr lang="en-US" i="1" dirty="0" err="1"/>
              <a:t>tn</a:t>
            </a:r>
            <a:r>
              <a:rPr lang="en-US" i="1" dirty="0"/>
              <a:t>) / (</a:t>
            </a:r>
            <a:r>
              <a:rPr lang="en-US" i="1" dirty="0" err="1"/>
              <a:t>tp</a:t>
            </a:r>
            <a:r>
              <a:rPr lang="en-US" i="1" dirty="0"/>
              <a:t> </a:t>
            </a:r>
            <a:r>
              <a:rPr lang="en-US" dirty="0"/>
              <a:t>+ </a:t>
            </a:r>
            <a:r>
              <a:rPr lang="en-US" i="1" dirty="0" err="1"/>
              <a:t>fp</a:t>
            </a:r>
            <a:r>
              <a:rPr lang="en-US" i="1" dirty="0"/>
              <a:t> </a:t>
            </a:r>
            <a:r>
              <a:rPr lang="en-US" dirty="0"/>
              <a:t>+ </a:t>
            </a:r>
            <a:r>
              <a:rPr lang="en-US" i="1" dirty="0" err="1"/>
              <a:t>tn</a:t>
            </a:r>
            <a:r>
              <a:rPr lang="en-US" i="1" dirty="0"/>
              <a:t> </a:t>
            </a:r>
            <a:r>
              <a:rPr lang="en-US" dirty="0"/>
              <a:t>+ </a:t>
            </a:r>
            <a:r>
              <a:rPr lang="en-US" i="1" dirty="0" err="1"/>
              <a:t>fn</a:t>
            </a:r>
            <a:r>
              <a:rPr lang="en-US" i="1" dirty="0"/>
              <a:t>)</a:t>
            </a:r>
          </a:p>
          <a:p>
            <a:r>
              <a:rPr lang="en-US" dirty="0"/>
              <a:t>Precision: </a:t>
            </a:r>
            <a:r>
              <a:rPr lang="en-US" i="1" dirty="0"/>
              <a:t>P </a:t>
            </a:r>
            <a:r>
              <a:rPr lang="en-US" dirty="0"/>
              <a:t>= </a:t>
            </a:r>
            <a:r>
              <a:rPr lang="en-US" i="1" dirty="0" err="1"/>
              <a:t>tp</a:t>
            </a:r>
            <a:r>
              <a:rPr lang="en-US" i="1" dirty="0"/>
              <a:t> / (</a:t>
            </a:r>
            <a:r>
              <a:rPr lang="en-US" i="1" dirty="0" err="1"/>
              <a:t>tp</a:t>
            </a:r>
            <a:r>
              <a:rPr lang="en-US" i="1" dirty="0"/>
              <a:t> </a:t>
            </a:r>
            <a:r>
              <a:rPr lang="en-US" dirty="0"/>
              <a:t>+ </a:t>
            </a:r>
            <a:r>
              <a:rPr lang="en-US" i="1" dirty="0" err="1"/>
              <a:t>fp</a:t>
            </a:r>
            <a:r>
              <a:rPr lang="en-US" i="1" dirty="0"/>
              <a:t>)</a:t>
            </a:r>
          </a:p>
          <a:p>
            <a:r>
              <a:rPr lang="en-US" dirty="0"/>
              <a:t>Recall: </a:t>
            </a:r>
            <a:r>
              <a:rPr lang="en-US" i="1" dirty="0"/>
              <a:t>R </a:t>
            </a:r>
            <a:r>
              <a:rPr lang="en-US" dirty="0"/>
              <a:t>= </a:t>
            </a:r>
            <a:r>
              <a:rPr lang="en-US" i="1" dirty="0" err="1"/>
              <a:t>tp</a:t>
            </a:r>
            <a:r>
              <a:rPr lang="en-US" i="1" dirty="0"/>
              <a:t> / (</a:t>
            </a:r>
            <a:r>
              <a:rPr lang="en-US" i="1" dirty="0" err="1"/>
              <a:t>tp</a:t>
            </a:r>
            <a:r>
              <a:rPr lang="en-US" i="1" dirty="0"/>
              <a:t> </a:t>
            </a:r>
            <a:r>
              <a:rPr lang="en-US" dirty="0"/>
              <a:t>+ </a:t>
            </a:r>
            <a:r>
              <a:rPr lang="en-US" i="1" dirty="0" err="1"/>
              <a:t>fn</a:t>
            </a:r>
            <a:r>
              <a:rPr lang="en-US" i="1" dirty="0"/>
              <a:t>)</a:t>
            </a:r>
          </a:p>
          <a:p>
            <a:r>
              <a:rPr lang="en-US" dirty="0" err="1"/>
              <a:t>Fmeasure</a:t>
            </a:r>
            <a:r>
              <a:rPr lang="en-US" dirty="0"/>
              <a:t>: F1 = 2 ∗ P ∗ R / (P + R)</a:t>
            </a:r>
          </a:p>
          <a:p>
            <a:r>
              <a:rPr lang="en-US" dirty="0"/>
              <a:t>true positives – </a:t>
            </a:r>
            <a:r>
              <a:rPr lang="en-US" i="1" dirty="0" err="1"/>
              <a:t>tp</a:t>
            </a:r>
            <a:r>
              <a:rPr lang="en-US" i="1" dirty="0"/>
              <a:t>, </a:t>
            </a:r>
            <a:r>
              <a:rPr lang="en-US" dirty="0"/>
              <a:t>true negatives – </a:t>
            </a:r>
            <a:r>
              <a:rPr lang="en-US" i="1" dirty="0" err="1"/>
              <a:t>tn</a:t>
            </a:r>
            <a:r>
              <a:rPr lang="en-US" i="1" dirty="0"/>
              <a:t>, </a:t>
            </a:r>
            <a:r>
              <a:rPr lang="en-US" dirty="0"/>
              <a:t>false positive – </a:t>
            </a:r>
            <a:r>
              <a:rPr lang="en-US" dirty="0" err="1"/>
              <a:t>fp</a:t>
            </a:r>
            <a:r>
              <a:rPr lang="en-US" dirty="0"/>
              <a:t>, false negative – </a:t>
            </a:r>
            <a:r>
              <a:rPr lang="en-US" dirty="0" err="1"/>
              <a:t>fn</a:t>
            </a:r>
            <a:r>
              <a:rPr lang="en-US" dirty="0"/>
              <a:t> </a:t>
            </a:r>
          </a:p>
          <a:p>
            <a:endParaRPr lang="en-US" dirty="0"/>
          </a:p>
        </p:txBody>
      </p:sp>
    </p:spTree>
    <p:extLst>
      <p:ext uri="{BB962C8B-B14F-4D97-AF65-F5344CB8AC3E}">
        <p14:creationId xmlns:p14="http://schemas.microsoft.com/office/powerpoint/2010/main" val="16079580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3F2A-6681-4254-B996-196BBDB46265}"/>
              </a:ext>
            </a:extLst>
          </p:cNvPr>
          <p:cNvSpPr>
            <a:spLocks noGrp="1"/>
          </p:cNvSpPr>
          <p:nvPr>
            <p:ph type="title"/>
          </p:nvPr>
        </p:nvSpPr>
        <p:spPr/>
        <p:txBody>
          <a:bodyPr/>
          <a:lstStyle/>
          <a:p>
            <a:r>
              <a:rPr lang="en-US" dirty="0"/>
              <a:t>Baselines for % accuracy &amp; standard deviation</a:t>
            </a:r>
          </a:p>
        </p:txBody>
      </p:sp>
      <p:sp>
        <p:nvSpPr>
          <p:cNvPr id="5" name="Rectangle 4">
            <a:extLst>
              <a:ext uri="{FF2B5EF4-FFF2-40B4-BE49-F238E27FC236}">
                <a16:creationId xmlns:a16="http://schemas.microsoft.com/office/drawing/2014/main" id="{AC903902-3908-44E1-B915-04E62E2C0D52}"/>
              </a:ext>
            </a:extLst>
          </p:cNvPr>
          <p:cNvSpPr/>
          <p:nvPr/>
        </p:nvSpPr>
        <p:spPr>
          <a:xfrm>
            <a:off x="5569253" y="3244334"/>
            <a:ext cx="1053494" cy="369332"/>
          </a:xfrm>
          <a:prstGeom prst="rect">
            <a:avLst/>
          </a:prstGeom>
        </p:spPr>
        <p:txBody>
          <a:bodyPr wrap="none">
            <a:spAutoFit/>
          </a:bodyPr>
          <a:lstStyle/>
          <a:p>
            <a:r>
              <a:rPr lang="en-US" i="1" dirty="0">
                <a:latin typeface="NimbusRomNo9L-ReguItal"/>
              </a:rPr>
              <a:t>Baselines</a:t>
            </a:r>
            <a:endParaRPr lang="en-US" dirty="0"/>
          </a:p>
        </p:txBody>
      </p:sp>
      <p:pic>
        <p:nvPicPr>
          <p:cNvPr id="10" name="Picture 9">
            <a:extLst>
              <a:ext uri="{FF2B5EF4-FFF2-40B4-BE49-F238E27FC236}">
                <a16:creationId xmlns:a16="http://schemas.microsoft.com/office/drawing/2014/main" id="{3D6F859F-20AD-4870-AE3E-512FCA5AB5AE}"/>
              </a:ext>
            </a:extLst>
          </p:cNvPr>
          <p:cNvPicPr>
            <a:picLocks noChangeAspect="1"/>
          </p:cNvPicPr>
          <p:nvPr/>
        </p:nvPicPr>
        <p:blipFill>
          <a:blip r:embed="rId3"/>
          <a:stretch>
            <a:fillRect/>
          </a:stretch>
        </p:blipFill>
        <p:spPr>
          <a:xfrm>
            <a:off x="0" y="1446949"/>
            <a:ext cx="7239111" cy="4314654"/>
          </a:xfrm>
          <a:prstGeom prst="rect">
            <a:avLst/>
          </a:prstGeom>
        </p:spPr>
      </p:pic>
      <p:pic>
        <p:nvPicPr>
          <p:cNvPr id="11" name="Picture 10">
            <a:extLst>
              <a:ext uri="{FF2B5EF4-FFF2-40B4-BE49-F238E27FC236}">
                <a16:creationId xmlns:a16="http://schemas.microsoft.com/office/drawing/2014/main" id="{5B685DF2-DD94-43EC-B2F3-472AA9DE0CC8}"/>
              </a:ext>
            </a:extLst>
          </p:cNvPr>
          <p:cNvPicPr>
            <a:picLocks noChangeAspect="1"/>
          </p:cNvPicPr>
          <p:nvPr/>
        </p:nvPicPr>
        <p:blipFill>
          <a:blip r:embed="rId4"/>
          <a:stretch>
            <a:fillRect/>
          </a:stretch>
        </p:blipFill>
        <p:spPr>
          <a:xfrm>
            <a:off x="7239112" y="1231759"/>
            <a:ext cx="4952888" cy="4329565"/>
          </a:xfrm>
          <a:prstGeom prst="rect">
            <a:avLst/>
          </a:prstGeom>
        </p:spPr>
      </p:pic>
    </p:spTree>
    <p:extLst>
      <p:ext uri="{BB962C8B-B14F-4D97-AF65-F5344CB8AC3E}">
        <p14:creationId xmlns:p14="http://schemas.microsoft.com/office/powerpoint/2010/main" val="33901936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C3F2A-6681-4254-B996-196BBDB46265}"/>
              </a:ext>
            </a:extLst>
          </p:cNvPr>
          <p:cNvSpPr>
            <a:spLocks noGrp="1"/>
          </p:cNvSpPr>
          <p:nvPr>
            <p:ph type="title"/>
          </p:nvPr>
        </p:nvSpPr>
        <p:spPr/>
        <p:txBody>
          <a:bodyPr/>
          <a:lstStyle/>
          <a:p>
            <a:r>
              <a:rPr lang="en-US" dirty="0"/>
              <a:t>Baselines for % accuracy</a:t>
            </a:r>
          </a:p>
        </p:txBody>
      </p:sp>
      <p:sp>
        <p:nvSpPr>
          <p:cNvPr id="5" name="Rectangle 4">
            <a:extLst>
              <a:ext uri="{FF2B5EF4-FFF2-40B4-BE49-F238E27FC236}">
                <a16:creationId xmlns:a16="http://schemas.microsoft.com/office/drawing/2014/main" id="{AC903902-3908-44E1-B915-04E62E2C0D52}"/>
              </a:ext>
            </a:extLst>
          </p:cNvPr>
          <p:cNvSpPr/>
          <p:nvPr/>
        </p:nvSpPr>
        <p:spPr>
          <a:xfrm>
            <a:off x="5569253" y="3244334"/>
            <a:ext cx="1053494" cy="369332"/>
          </a:xfrm>
          <a:prstGeom prst="rect">
            <a:avLst/>
          </a:prstGeom>
        </p:spPr>
        <p:txBody>
          <a:bodyPr wrap="none">
            <a:spAutoFit/>
          </a:bodyPr>
          <a:lstStyle/>
          <a:p>
            <a:r>
              <a:rPr lang="en-US" i="1" dirty="0">
                <a:latin typeface="NimbusRomNo9L-ReguItal"/>
              </a:rPr>
              <a:t>Baselines</a:t>
            </a:r>
            <a:endParaRPr lang="en-US" dirty="0"/>
          </a:p>
        </p:txBody>
      </p:sp>
      <p:pic>
        <p:nvPicPr>
          <p:cNvPr id="4" name="Picture 3">
            <a:extLst>
              <a:ext uri="{FF2B5EF4-FFF2-40B4-BE49-F238E27FC236}">
                <a16:creationId xmlns:a16="http://schemas.microsoft.com/office/drawing/2014/main" id="{A0D13300-7663-480F-93E6-0B960DBBB4B0}"/>
              </a:ext>
            </a:extLst>
          </p:cNvPr>
          <p:cNvPicPr>
            <a:picLocks noChangeAspect="1"/>
          </p:cNvPicPr>
          <p:nvPr/>
        </p:nvPicPr>
        <p:blipFill>
          <a:blip r:embed="rId3"/>
          <a:stretch>
            <a:fillRect/>
          </a:stretch>
        </p:blipFill>
        <p:spPr>
          <a:xfrm>
            <a:off x="349250" y="2076450"/>
            <a:ext cx="4610100" cy="2705100"/>
          </a:xfrm>
          <a:prstGeom prst="rect">
            <a:avLst/>
          </a:prstGeom>
        </p:spPr>
      </p:pic>
      <p:pic>
        <p:nvPicPr>
          <p:cNvPr id="6" name="Picture 5">
            <a:extLst>
              <a:ext uri="{FF2B5EF4-FFF2-40B4-BE49-F238E27FC236}">
                <a16:creationId xmlns:a16="http://schemas.microsoft.com/office/drawing/2014/main" id="{5363D9E1-5221-43F0-8A98-C1F502EA9C83}"/>
              </a:ext>
            </a:extLst>
          </p:cNvPr>
          <p:cNvPicPr>
            <a:picLocks noChangeAspect="1"/>
          </p:cNvPicPr>
          <p:nvPr/>
        </p:nvPicPr>
        <p:blipFill>
          <a:blip r:embed="rId4"/>
          <a:stretch>
            <a:fillRect/>
          </a:stretch>
        </p:blipFill>
        <p:spPr>
          <a:xfrm>
            <a:off x="4959350" y="1894883"/>
            <a:ext cx="7118350" cy="2726941"/>
          </a:xfrm>
          <a:prstGeom prst="rect">
            <a:avLst/>
          </a:prstGeom>
        </p:spPr>
      </p:pic>
    </p:spTree>
    <p:extLst>
      <p:ext uri="{BB962C8B-B14F-4D97-AF65-F5344CB8AC3E}">
        <p14:creationId xmlns:p14="http://schemas.microsoft.com/office/powerpoint/2010/main" val="627494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B26E0-0104-43BC-89B8-7294396BCED7}"/>
              </a:ext>
            </a:extLst>
          </p:cNvPr>
          <p:cNvSpPr>
            <a:spLocks noGrp="1"/>
          </p:cNvSpPr>
          <p:nvPr>
            <p:ph type="title"/>
          </p:nvPr>
        </p:nvSpPr>
        <p:spPr/>
        <p:txBody>
          <a:bodyPr/>
          <a:lstStyle/>
          <a:p>
            <a:r>
              <a:rPr lang="en-US" dirty="0"/>
              <a:t>% of Returns</a:t>
            </a:r>
          </a:p>
        </p:txBody>
      </p:sp>
      <p:pic>
        <p:nvPicPr>
          <p:cNvPr id="5" name="Picture 4">
            <a:extLst>
              <a:ext uri="{FF2B5EF4-FFF2-40B4-BE49-F238E27FC236}">
                <a16:creationId xmlns:a16="http://schemas.microsoft.com/office/drawing/2014/main" id="{0EE9E0CB-63B8-41C3-93BF-B235EBAB7757}"/>
              </a:ext>
            </a:extLst>
          </p:cNvPr>
          <p:cNvPicPr>
            <a:picLocks noChangeAspect="1"/>
          </p:cNvPicPr>
          <p:nvPr/>
        </p:nvPicPr>
        <p:blipFill>
          <a:blip r:embed="rId3"/>
          <a:stretch>
            <a:fillRect/>
          </a:stretch>
        </p:blipFill>
        <p:spPr>
          <a:xfrm>
            <a:off x="919162" y="1449853"/>
            <a:ext cx="9744075" cy="4772025"/>
          </a:xfrm>
          <a:prstGeom prst="rect">
            <a:avLst/>
          </a:prstGeom>
        </p:spPr>
      </p:pic>
    </p:spTree>
    <p:extLst>
      <p:ext uri="{BB962C8B-B14F-4D97-AF65-F5344CB8AC3E}">
        <p14:creationId xmlns:p14="http://schemas.microsoft.com/office/powerpoint/2010/main" val="338029687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1E46-93F1-489A-8B97-DB67C1D42F5C}"/>
              </a:ext>
            </a:extLst>
          </p:cNvPr>
          <p:cNvSpPr>
            <a:spLocks noGrp="1"/>
          </p:cNvSpPr>
          <p:nvPr>
            <p:ph type="title"/>
          </p:nvPr>
        </p:nvSpPr>
        <p:spPr/>
        <p:txBody>
          <a:bodyPr/>
          <a:lstStyle/>
          <a:p>
            <a:r>
              <a:rPr lang="en-US" dirty="0"/>
              <a:t>% of returns per operations</a:t>
            </a:r>
          </a:p>
        </p:txBody>
      </p:sp>
      <p:pic>
        <p:nvPicPr>
          <p:cNvPr id="5" name="Picture 4">
            <a:extLst>
              <a:ext uri="{FF2B5EF4-FFF2-40B4-BE49-F238E27FC236}">
                <a16:creationId xmlns:a16="http://schemas.microsoft.com/office/drawing/2014/main" id="{3AD97A31-8A8E-4A94-BC8E-DDA72685DC6E}"/>
              </a:ext>
            </a:extLst>
          </p:cNvPr>
          <p:cNvPicPr>
            <a:picLocks noChangeAspect="1"/>
          </p:cNvPicPr>
          <p:nvPr/>
        </p:nvPicPr>
        <p:blipFill>
          <a:blip r:embed="rId3"/>
          <a:stretch>
            <a:fillRect/>
          </a:stretch>
        </p:blipFill>
        <p:spPr>
          <a:xfrm>
            <a:off x="1228725" y="1308100"/>
            <a:ext cx="9734550" cy="4572000"/>
          </a:xfrm>
          <a:prstGeom prst="rect">
            <a:avLst/>
          </a:prstGeom>
        </p:spPr>
      </p:pic>
    </p:spTree>
    <p:extLst>
      <p:ext uri="{BB962C8B-B14F-4D97-AF65-F5344CB8AC3E}">
        <p14:creationId xmlns:p14="http://schemas.microsoft.com/office/powerpoint/2010/main" val="36052803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221E46-93F1-489A-8B97-DB67C1D42F5C}"/>
              </a:ext>
            </a:extLst>
          </p:cNvPr>
          <p:cNvSpPr>
            <a:spLocks noGrp="1"/>
          </p:cNvSpPr>
          <p:nvPr>
            <p:ph type="title"/>
          </p:nvPr>
        </p:nvSpPr>
        <p:spPr/>
        <p:txBody>
          <a:bodyPr/>
          <a:lstStyle/>
          <a:p>
            <a:r>
              <a:rPr lang="en-US" dirty="0"/>
              <a:t>Max drawdown</a:t>
            </a:r>
          </a:p>
        </p:txBody>
      </p:sp>
      <p:pic>
        <p:nvPicPr>
          <p:cNvPr id="4" name="Picture 3">
            <a:extLst>
              <a:ext uri="{FF2B5EF4-FFF2-40B4-BE49-F238E27FC236}">
                <a16:creationId xmlns:a16="http://schemas.microsoft.com/office/drawing/2014/main" id="{97507AB2-6403-43F5-A326-3927F4BD9392}"/>
              </a:ext>
            </a:extLst>
          </p:cNvPr>
          <p:cNvPicPr>
            <a:picLocks noChangeAspect="1"/>
          </p:cNvPicPr>
          <p:nvPr/>
        </p:nvPicPr>
        <p:blipFill>
          <a:blip r:embed="rId3"/>
          <a:stretch>
            <a:fillRect/>
          </a:stretch>
        </p:blipFill>
        <p:spPr>
          <a:xfrm>
            <a:off x="1270000" y="1143000"/>
            <a:ext cx="9372600" cy="4572000"/>
          </a:xfrm>
          <a:prstGeom prst="rect">
            <a:avLst/>
          </a:prstGeom>
        </p:spPr>
      </p:pic>
    </p:spTree>
    <p:extLst>
      <p:ext uri="{BB962C8B-B14F-4D97-AF65-F5344CB8AC3E}">
        <p14:creationId xmlns:p14="http://schemas.microsoft.com/office/powerpoint/2010/main" val="6807389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chemeClr val="bg1"/>
                </a:solidFill>
              </a:rPr>
              <a:t>Recurrent Neural Networks</a:t>
            </a:r>
          </a:p>
          <a:p>
            <a:pPr marL="457200" indent="-457200">
              <a:buFont typeface="Arial"/>
              <a:buAutoNum type="arabicPeriod"/>
            </a:pPr>
            <a:r>
              <a:rPr lang="en-US" dirty="0">
                <a:solidFill>
                  <a:schemeClr val="bg1"/>
                </a:solidFill>
              </a:rPr>
              <a:t>How does RNN works</a:t>
            </a:r>
          </a:p>
          <a:p>
            <a:pPr marL="457200" indent="-457200">
              <a:buAutoNum type="arabicPeriod"/>
            </a:pPr>
            <a:r>
              <a:rPr lang="en-US" dirty="0">
                <a:solidFill>
                  <a:schemeClr val="bg1"/>
                </a:solidFill>
              </a:rPr>
              <a:t>How Long Short-Term Memory works in stock market</a:t>
            </a:r>
          </a:p>
          <a:p>
            <a:pPr marL="457200" indent="-457200">
              <a:buAutoNum type="arabicPeriod"/>
            </a:pPr>
            <a:r>
              <a:rPr lang="en-US" dirty="0">
                <a:solidFill>
                  <a:schemeClr val="bg1"/>
                </a:solidFill>
              </a:rPr>
              <a:t>Methodology &amp; Development</a:t>
            </a:r>
          </a:p>
          <a:p>
            <a:pPr marL="457200" indent="-457200">
              <a:buAutoNum type="arabicPeriod"/>
            </a:pPr>
            <a:r>
              <a:rPr lang="en-US" dirty="0">
                <a:solidFill>
                  <a:schemeClr val="bg1"/>
                </a:solidFill>
              </a:rPr>
              <a:t>Evaluation</a:t>
            </a:r>
          </a:p>
          <a:p>
            <a:pPr marL="457200" indent="-457200">
              <a:buAutoNum type="arabicPeriod"/>
            </a:pPr>
            <a:r>
              <a:rPr lang="en-US" dirty="0">
                <a:solidFill>
                  <a:srgbClr val="FF0000"/>
                </a:solidFill>
              </a:rPr>
              <a:t>Conclusion</a:t>
            </a:r>
          </a:p>
          <a:p>
            <a:endParaRPr lang="en-US" dirty="0"/>
          </a:p>
        </p:txBody>
      </p:sp>
    </p:spTree>
    <p:extLst>
      <p:ext uri="{BB962C8B-B14F-4D97-AF65-F5344CB8AC3E}">
        <p14:creationId xmlns:p14="http://schemas.microsoft.com/office/powerpoint/2010/main" val="15537324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rgbClr val="FF0000"/>
                </a:solidFill>
              </a:rPr>
              <a:t>Recurrent Neural Networks</a:t>
            </a:r>
          </a:p>
          <a:p>
            <a:pPr marL="457200" indent="-457200">
              <a:buFont typeface="Arial"/>
              <a:buAutoNum type="arabicPeriod"/>
            </a:pPr>
            <a:r>
              <a:rPr lang="en-US" dirty="0">
                <a:solidFill>
                  <a:schemeClr val="bg1"/>
                </a:solidFill>
              </a:rPr>
              <a:t>How does RNN works</a:t>
            </a:r>
          </a:p>
          <a:p>
            <a:pPr marL="457200" indent="-457200">
              <a:buAutoNum type="arabicPeriod"/>
            </a:pPr>
            <a:r>
              <a:rPr lang="en-US" dirty="0"/>
              <a:t>How Long Short-Term Memory works in stock market</a:t>
            </a:r>
          </a:p>
          <a:p>
            <a:pPr marL="457200" indent="-457200">
              <a:buAutoNum type="arabicPeriod"/>
            </a:pPr>
            <a:r>
              <a:rPr lang="en-US" dirty="0"/>
              <a:t>Methodology &amp; Development</a:t>
            </a:r>
          </a:p>
          <a:p>
            <a:pPr marL="457200" indent="-457200">
              <a:buAutoNum type="arabicPeriod"/>
            </a:pPr>
            <a:r>
              <a:rPr lang="en-US" dirty="0"/>
              <a:t>Evaluation</a:t>
            </a:r>
          </a:p>
          <a:p>
            <a:pPr marL="457200" indent="-457200">
              <a:buAutoNum type="arabicPeriod"/>
            </a:pPr>
            <a:r>
              <a:rPr lang="en-US" dirty="0"/>
              <a:t>Conclusion</a:t>
            </a:r>
          </a:p>
          <a:p>
            <a:endParaRPr lang="en-US" dirty="0"/>
          </a:p>
        </p:txBody>
      </p:sp>
    </p:spTree>
    <p:extLst>
      <p:ext uri="{BB962C8B-B14F-4D97-AF65-F5344CB8AC3E}">
        <p14:creationId xmlns:p14="http://schemas.microsoft.com/office/powerpoint/2010/main" val="523176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1E65B-F0F5-46DF-AF5E-4EBE69EB1B8D}"/>
              </a:ext>
            </a:extLst>
          </p:cNvPr>
          <p:cNvSpPr>
            <a:spLocks noGrp="1"/>
          </p:cNvSpPr>
          <p:nvPr>
            <p:ph type="title"/>
          </p:nvPr>
        </p:nvSpPr>
        <p:spPr>
          <a:xfrm>
            <a:off x="0" y="0"/>
            <a:ext cx="7687733" cy="991352"/>
          </a:xfrm>
        </p:spPr>
        <p:txBody>
          <a:bodyPr/>
          <a:lstStyle/>
          <a:p>
            <a:r>
              <a:rPr lang="en-US" dirty="0"/>
              <a:t>Recurrent neutral networks</a:t>
            </a:r>
            <a:endParaRPr lang="en-US" dirty="0">
              <a:solidFill>
                <a:schemeClr val="tx1"/>
              </a:solidFill>
            </a:endParaRPr>
          </a:p>
        </p:txBody>
      </p:sp>
      <p:sp>
        <p:nvSpPr>
          <p:cNvPr id="3" name="Content Placeholder 2">
            <a:extLst>
              <a:ext uri="{FF2B5EF4-FFF2-40B4-BE49-F238E27FC236}">
                <a16:creationId xmlns:a16="http://schemas.microsoft.com/office/drawing/2014/main" id="{33A071A7-5AD7-4BBB-A79B-4BDA963EA563}"/>
              </a:ext>
            </a:extLst>
          </p:cNvPr>
          <p:cNvSpPr>
            <a:spLocks noGrp="1"/>
          </p:cNvSpPr>
          <p:nvPr>
            <p:ph sz="half" idx="1"/>
          </p:nvPr>
        </p:nvSpPr>
        <p:spPr>
          <a:xfrm>
            <a:off x="304801" y="1600200"/>
            <a:ext cx="11618494" cy="4621678"/>
          </a:xfrm>
        </p:spPr>
        <p:txBody>
          <a:bodyPr/>
          <a:lstStyle/>
          <a:p>
            <a:r>
              <a:rPr lang="en-US" dirty="0"/>
              <a:t>A </a:t>
            </a:r>
            <a:r>
              <a:rPr lang="en-US" b="1" dirty="0"/>
              <a:t>recurrent neural network (RNN) </a:t>
            </a:r>
            <a:r>
              <a:rPr lang="en-US" dirty="0"/>
              <a:t>is a class of artificial neural network where connections between nodes form a directed graph along a sequence.</a:t>
            </a:r>
          </a:p>
          <a:p>
            <a:r>
              <a:rPr lang="en-US" dirty="0"/>
              <a:t>“Learn what’s going to happen after historical data”</a:t>
            </a:r>
          </a:p>
          <a:p>
            <a:r>
              <a:rPr lang="en-US" dirty="0"/>
              <a:t>Applications:</a:t>
            </a:r>
          </a:p>
          <a:p>
            <a:pPr marL="457200" indent="-457200">
              <a:buAutoNum type="arabicPeriod"/>
            </a:pPr>
            <a:r>
              <a:rPr lang="en-US" dirty="0"/>
              <a:t>Stock Prediction</a:t>
            </a:r>
          </a:p>
          <a:p>
            <a:pPr marL="457200" indent="-457200">
              <a:buAutoNum type="arabicPeriod"/>
            </a:pPr>
            <a:r>
              <a:rPr lang="en-US" dirty="0"/>
              <a:t>Sequence Generation</a:t>
            </a:r>
          </a:p>
          <a:p>
            <a:pPr marL="457200" indent="-457200">
              <a:buAutoNum type="arabicPeriod"/>
            </a:pPr>
            <a:r>
              <a:rPr lang="en-US" dirty="0"/>
              <a:t>Text Generation</a:t>
            </a:r>
          </a:p>
          <a:p>
            <a:pPr marL="457200" indent="-457200">
              <a:buAutoNum type="arabicPeriod"/>
            </a:pPr>
            <a:r>
              <a:rPr lang="en-US" dirty="0"/>
              <a:t>Voice Recognition</a:t>
            </a:r>
          </a:p>
        </p:txBody>
      </p:sp>
    </p:spTree>
    <p:extLst>
      <p:ext uri="{BB962C8B-B14F-4D97-AF65-F5344CB8AC3E}">
        <p14:creationId xmlns:p14="http://schemas.microsoft.com/office/powerpoint/2010/main" val="3609775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58E05-0816-40A1-B715-A3BE152C7467}"/>
              </a:ext>
            </a:extLst>
          </p:cNvPr>
          <p:cNvSpPr>
            <a:spLocks noGrp="1"/>
          </p:cNvSpPr>
          <p:nvPr>
            <p:ph type="title"/>
          </p:nvPr>
        </p:nvSpPr>
        <p:spPr/>
        <p:txBody>
          <a:bodyPr/>
          <a:lstStyle/>
          <a:p>
            <a:r>
              <a:rPr lang="en-US" dirty="0" err="1"/>
              <a:t>OutLine</a:t>
            </a:r>
            <a:endParaRPr lang="en-US" dirty="0"/>
          </a:p>
        </p:txBody>
      </p:sp>
      <p:sp>
        <p:nvSpPr>
          <p:cNvPr id="3" name="Content Placeholder 2">
            <a:extLst>
              <a:ext uri="{FF2B5EF4-FFF2-40B4-BE49-F238E27FC236}">
                <a16:creationId xmlns:a16="http://schemas.microsoft.com/office/drawing/2014/main" id="{54A184D5-5611-4116-921D-8734C57AAB09}"/>
              </a:ext>
            </a:extLst>
          </p:cNvPr>
          <p:cNvSpPr>
            <a:spLocks noGrp="1"/>
          </p:cNvSpPr>
          <p:nvPr>
            <p:ph sz="half" idx="1"/>
          </p:nvPr>
        </p:nvSpPr>
        <p:spPr>
          <a:xfrm>
            <a:off x="304801" y="1600200"/>
            <a:ext cx="11393556" cy="4621678"/>
          </a:xfrm>
        </p:spPr>
        <p:txBody>
          <a:bodyPr/>
          <a:lstStyle/>
          <a:p>
            <a:pPr marL="457200" indent="-457200">
              <a:buAutoNum type="arabicPeriod"/>
            </a:pPr>
            <a:r>
              <a:rPr lang="en-US" dirty="0">
                <a:solidFill>
                  <a:schemeClr val="bg1"/>
                </a:solidFill>
              </a:rPr>
              <a:t>Recurrent Neural Networks</a:t>
            </a:r>
          </a:p>
          <a:p>
            <a:pPr marL="457200" indent="-457200">
              <a:buFont typeface="Arial"/>
              <a:buAutoNum type="arabicPeriod"/>
            </a:pPr>
            <a:r>
              <a:rPr lang="en-US" dirty="0">
                <a:solidFill>
                  <a:srgbClr val="FF0000"/>
                </a:solidFill>
              </a:rPr>
              <a:t>How does RNN works</a:t>
            </a:r>
          </a:p>
          <a:p>
            <a:pPr marL="457200" indent="-457200">
              <a:buAutoNum type="arabicPeriod"/>
            </a:pPr>
            <a:r>
              <a:rPr lang="en-US" dirty="0"/>
              <a:t>How Long Short-Term Memory works in stock market</a:t>
            </a:r>
          </a:p>
          <a:p>
            <a:pPr marL="457200" indent="-457200">
              <a:buAutoNum type="arabicPeriod"/>
            </a:pPr>
            <a:r>
              <a:rPr lang="en-US" dirty="0"/>
              <a:t>Methodology &amp; Development</a:t>
            </a:r>
          </a:p>
          <a:p>
            <a:pPr marL="457200" indent="-457200">
              <a:buAutoNum type="arabicPeriod"/>
            </a:pPr>
            <a:r>
              <a:rPr lang="en-US" dirty="0"/>
              <a:t>Evaluation</a:t>
            </a:r>
          </a:p>
          <a:p>
            <a:pPr marL="457200" indent="-457200">
              <a:buAutoNum type="arabicPeriod"/>
            </a:pPr>
            <a:r>
              <a:rPr lang="en-US" dirty="0"/>
              <a:t>Conclusion</a:t>
            </a:r>
          </a:p>
          <a:p>
            <a:endParaRPr lang="en-US" dirty="0"/>
          </a:p>
        </p:txBody>
      </p:sp>
    </p:spTree>
    <p:extLst>
      <p:ext uri="{BB962C8B-B14F-4D97-AF65-F5344CB8AC3E}">
        <p14:creationId xmlns:p14="http://schemas.microsoft.com/office/powerpoint/2010/main" val="1066748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5086-1519-4090-AA0E-72572B3D371E}"/>
              </a:ext>
            </a:extLst>
          </p:cNvPr>
          <p:cNvSpPr>
            <a:spLocks noGrp="1"/>
          </p:cNvSpPr>
          <p:nvPr>
            <p:ph type="title"/>
          </p:nvPr>
        </p:nvSpPr>
        <p:spPr>
          <a:xfrm>
            <a:off x="0" y="0"/>
            <a:ext cx="7687733" cy="991352"/>
          </a:xfrm>
        </p:spPr>
        <p:txBody>
          <a:bodyPr/>
          <a:lstStyle/>
          <a:p>
            <a:r>
              <a:rPr lang="en-US" dirty="0"/>
              <a:t>A Simple Recurrent Neural network</a:t>
            </a:r>
          </a:p>
        </p:txBody>
      </p:sp>
      <p:pic>
        <p:nvPicPr>
          <p:cNvPr id="7" name="Content Placeholder 6">
            <a:extLst>
              <a:ext uri="{FF2B5EF4-FFF2-40B4-BE49-F238E27FC236}">
                <a16:creationId xmlns:a16="http://schemas.microsoft.com/office/drawing/2014/main" id="{3EB959EA-C72E-432A-B9A0-5F959E671286}"/>
              </a:ext>
            </a:extLst>
          </p:cNvPr>
          <p:cNvPicPr>
            <a:picLocks noGrp="1" noChangeAspect="1"/>
          </p:cNvPicPr>
          <p:nvPr>
            <p:ph sz="half" idx="1"/>
          </p:nvPr>
        </p:nvPicPr>
        <p:blipFill>
          <a:blip r:embed="rId3"/>
          <a:stretch>
            <a:fillRect/>
          </a:stretch>
        </p:blipFill>
        <p:spPr>
          <a:xfrm>
            <a:off x="1010773" y="2394216"/>
            <a:ext cx="6863673" cy="3281028"/>
          </a:xfrm>
          <a:prstGeom prst="rect">
            <a:avLst/>
          </a:prstGeom>
        </p:spPr>
      </p:pic>
      <p:sp>
        <p:nvSpPr>
          <p:cNvPr id="4" name="Content Placeholder 3">
            <a:extLst>
              <a:ext uri="{FF2B5EF4-FFF2-40B4-BE49-F238E27FC236}">
                <a16:creationId xmlns:a16="http://schemas.microsoft.com/office/drawing/2014/main" id="{D7C911D7-488D-42F2-8E4E-732D0EC8462F}"/>
              </a:ext>
            </a:extLst>
          </p:cNvPr>
          <p:cNvSpPr>
            <a:spLocks noGrp="1"/>
          </p:cNvSpPr>
          <p:nvPr>
            <p:ph sz="half" idx="2"/>
          </p:nvPr>
        </p:nvSpPr>
        <p:spPr>
          <a:xfrm>
            <a:off x="745958" y="1182756"/>
            <a:ext cx="11141243" cy="991352"/>
          </a:xfrm>
        </p:spPr>
        <p:txBody>
          <a:bodyPr/>
          <a:lstStyle/>
          <a:p>
            <a:r>
              <a:rPr lang="en-US" dirty="0"/>
              <a:t>If input == sunny, then output = apple pie</a:t>
            </a:r>
          </a:p>
          <a:p>
            <a:r>
              <a:rPr lang="en-US" dirty="0"/>
              <a:t>If input == rainy, then output = burger</a:t>
            </a:r>
          </a:p>
        </p:txBody>
      </p:sp>
    </p:spTree>
    <p:extLst>
      <p:ext uri="{BB962C8B-B14F-4D97-AF65-F5344CB8AC3E}">
        <p14:creationId xmlns:p14="http://schemas.microsoft.com/office/powerpoint/2010/main" val="20512667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5086-1519-4090-AA0E-72572B3D371E}"/>
              </a:ext>
            </a:extLst>
          </p:cNvPr>
          <p:cNvSpPr>
            <a:spLocks noGrp="1"/>
          </p:cNvSpPr>
          <p:nvPr>
            <p:ph type="title"/>
          </p:nvPr>
        </p:nvSpPr>
        <p:spPr>
          <a:xfrm>
            <a:off x="0" y="0"/>
            <a:ext cx="7687733" cy="991352"/>
          </a:xfrm>
        </p:spPr>
        <p:txBody>
          <a:bodyPr/>
          <a:lstStyle/>
          <a:p>
            <a:r>
              <a:rPr lang="en-US" dirty="0"/>
              <a:t>A Simple Neural network</a:t>
            </a:r>
          </a:p>
        </p:txBody>
      </p:sp>
      <p:sp>
        <p:nvSpPr>
          <p:cNvPr id="4" name="Content Placeholder 3">
            <a:extLst>
              <a:ext uri="{FF2B5EF4-FFF2-40B4-BE49-F238E27FC236}">
                <a16:creationId xmlns:a16="http://schemas.microsoft.com/office/drawing/2014/main" id="{D7C911D7-488D-42F2-8E4E-732D0EC8462F}"/>
              </a:ext>
            </a:extLst>
          </p:cNvPr>
          <p:cNvSpPr>
            <a:spLocks noGrp="1"/>
          </p:cNvSpPr>
          <p:nvPr>
            <p:ph sz="half" idx="2"/>
          </p:nvPr>
        </p:nvSpPr>
        <p:spPr>
          <a:xfrm>
            <a:off x="745958" y="1182755"/>
            <a:ext cx="11141243" cy="1632633"/>
          </a:xfrm>
        </p:spPr>
        <p:txBody>
          <a:bodyPr/>
          <a:lstStyle/>
          <a:p>
            <a:r>
              <a:rPr lang="en-US" dirty="0"/>
              <a:t>If yesterday’s output == apple pie, then next output = burger</a:t>
            </a:r>
          </a:p>
          <a:p>
            <a:r>
              <a:rPr lang="en-US" dirty="0"/>
              <a:t>If yesterday’s output == burger, then next output = chicken</a:t>
            </a:r>
          </a:p>
          <a:p>
            <a:r>
              <a:rPr lang="en-US" dirty="0"/>
              <a:t>If yesterday’s output == chicken, then next output = apple pie</a:t>
            </a:r>
          </a:p>
          <a:p>
            <a:endParaRPr lang="en-US" dirty="0"/>
          </a:p>
          <a:p>
            <a:endParaRPr lang="en-US" dirty="0"/>
          </a:p>
        </p:txBody>
      </p:sp>
      <p:pic>
        <p:nvPicPr>
          <p:cNvPr id="6" name="Picture 5">
            <a:extLst>
              <a:ext uri="{FF2B5EF4-FFF2-40B4-BE49-F238E27FC236}">
                <a16:creationId xmlns:a16="http://schemas.microsoft.com/office/drawing/2014/main" id="{CE4F2676-24C1-42F8-B324-57A0A7A873E1}"/>
              </a:ext>
            </a:extLst>
          </p:cNvPr>
          <p:cNvPicPr>
            <a:picLocks noChangeAspect="1"/>
          </p:cNvPicPr>
          <p:nvPr/>
        </p:nvPicPr>
        <p:blipFill>
          <a:blip r:embed="rId3"/>
          <a:stretch>
            <a:fillRect/>
          </a:stretch>
        </p:blipFill>
        <p:spPr>
          <a:xfrm>
            <a:off x="0" y="2815388"/>
            <a:ext cx="6539948" cy="2105025"/>
          </a:xfrm>
          <a:prstGeom prst="rect">
            <a:avLst/>
          </a:prstGeom>
        </p:spPr>
      </p:pic>
      <p:pic>
        <p:nvPicPr>
          <p:cNvPr id="9" name="Picture 8">
            <a:extLst>
              <a:ext uri="{FF2B5EF4-FFF2-40B4-BE49-F238E27FC236}">
                <a16:creationId xmlns:a16="http://schemas.microsoft.com/office/drawing/2014/main" id="{DD95681A-759E-44EB-B4A0-5A93FA3DEEA1}"/>
              </a:ext>
            </a:extLst>
          </p:cNvPr>
          <p:cNvPicPr>
            <a:picLocks noChangeAspect="1"/>
          </p:cNvPicPr>
          <p:nvPr/>
        </p:nvPicPr>
        <p:blipFill>
          <a:blip r:embed="rId4"/>
          <a:stretch>
            <a:fillRect/>
          </a:stretch>
        </p:blipFill>
        <p:spPr>
          <a:xfrm>
            <a:off x="6539948" y="2815388"/>
            <a:ext cx="5652052" cy="3536239"/>
          </a:xfrm>
          <a:prstGeom prst="rect">
            <a:avLst/>
          </a:prstGeom>
        </p:spPr>
      </p:pic>
    </p:spTree>
    <p:extLst>
      <p:ext uri="{BB962C8B-B14F-4D97-AF65-F5344CB8AC3E}">
        <p14:creationId xmlns:p14="http://schemas.microsoft.com/office/powerpoint/2010/main" val="3979670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5086-1519-4090-AA0E-72572B3D371E}"/>
              </a:ext>
            </a:extLst>
          </p:cNvPr>
          <p:cNvSpPr>
            <a:spLocks noGrp="1"/>
          </p:cNvSpPr>
          <p:nvPr>
            <p:ph type="title"/>
          </p:nvPr>
        </p:nvSpPr>
        <p:spPr>
          <a:xfrm>
            <a:off x="0" y="0"/>
            <a:ext cx="7687733" cy="991352"/>
          </a:xfrm>
        </p:spPr>
        <p:txBody>
          <a:bodyPr/>
          <a:lstStyle/>
          <a:p>
            <a:r>
              <a:rPr lang="en-US" dirty="0"/>
              <a:t>A Simple Neural network</a:t>
            </a:r>
          </a:p>
        </p:txBody>
      </p:sp>
      <p:sp>
        <p:nvSpPr>
          <p:cNvPr id="4" name="Content Placeholder 3">
            <a:extLst>
              <a:ext uri="{FF2B5EF4-FFF2-40B4-BE49-F238E27FC236}">
                <a16:creationId xmlns:a16="http://schemas.microsoft.com/office/drawing/2014/main" id="{D7C911D7-488D-42F2-8E4E-732D0EC8462F}"/>
              </a:ext>
            </a:extLst>
          </p:cNvPr>
          <p:cNvSpPr>
            <a:spLocks noGrp="1"/>
          </p:cNvSpPr>
          <p:nvPr>
            <p:ph sz="half" idx="2"/>
          </p:nvPr>
        </p:nvSpPr>
        <p:spPr>
          <a:xfrm>
            <a:off x="745958" y="1182756"/>
            <a:ext cx="11141243" cy="991352"/>
          </a:xfrm>
        </p:spPr>
        <p:txBody>
          <a:bodyPr/>
          <a:lstStyle/>
          <a:p>
            <a:r>
              <a:rPr lang="en-US" dirty="0"/>
              <a:t>If input == sunny, then output = yesterday’s output</a:t>
            </a:r>
          </a:p>
          <a:p>
            <a:r>
              <a:rPr lang="en-US" dirty="0"/>
              <a:t>If input == rainy, then output = yesterday’s next output</a:t>
            </a:r>
          </a:p>
        </p:txBody>
      </p:sp>
      <p:pic>
        <p:nvPicPr>
          <p:cNvPr id="6" name="Picture 5">
            <a:extLst>
              <a:ext uri="{FF2B5EF4-FFF2-40B4-BE49-F238E27FC236}">
                <a16:creationId xmlns:a16="http://schemas.microsoft.com/office/drawing/2014/main" id="{5AF3813A-FE59-4BDC-8B3C-069DA0229F8C}"/>
              </a:ext>
            </a:extLst>
          </p:cNvPr>
          <p:cNvPicPr>
            <a:picLocks noChangeAspect="1"/>
          </p:cNvPicPr>
          <p:nvPr/>
        </p:nvPicPr>
        <p:blipFill>
          <a:blip r:embed="rId3"/>
          <a:stretch>
            <a:fillRect/>
          </a:stretch>
        </p:blipFill>
        <p:spPr>
          <a:xfrm>
            <a:off x="0" y="2174108"/>
            <a:ext cx="6854468" cy="4111537"/>
          </a:xfrm>
          <a:prstGeom prst="rect">
            <a:avLst/>
          </a:prstGeom>
        </p:spPr>
      </p:pic>
      <p:pic>
        <p:nvPicPr>
          <p:cNvPr id="7" name="Picture 6">
            <a:extLst>
              <a:ext uri="{FF2B5EF4-FFF2-40B4-BE49-F238E27FC236}">
                <a16:creationId xmlns:a16="http://schemas.microsoft.com/office/drawing/2014/main" id="{53AB0A1D-0BD9-4040-A8A0-C69C2B63E8EB}"/>
              </a:ext>
            </a:extLst>
          </p:cNvPr>
          <p:cNvPicPr>
            <a:picLocks noChangeAspect="1"/>
          </p:cNvPicPr>
          <p:nvPr/>
        </p:nvPicPr>
        <p:blipFill>
          <a:blip r:embed="rId4"/>
          <a:stretch>
            <a:fillRect/>
          </a:stretch>
        </p:blipFill>
        <p:spPr>
          <a:xfrm>
            <a:off x="6854468" y="2174106"/>
            <a:ext cx="5336306" cy="2040085"/>
          </a:xfrm>
          <a:prstGeom prst="rect">
            <a:avLst/>
          </a:prstGeom>
        </p:spPr>
      </p:pic>
    </p:spTree>
    <p:extLst>
      <p:ext uri="{BB962C8B-B14F-4D97-AF65-F5344CB8AC3E}">
        <p14:creationId xmlns:p14="http://schemas.microsoft.com/office/powerpoint/2010/main" val="25435912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D5086-1519-4090-AA0E-72572B3D371E}"/>
              </a:ext>
            </a:extLst>
          </p:cNvPr>
          <p:cNvSpPr>
            <a:spLocks noGrp="1"/>
          </p:cNvSpPr>
          <p:nvPr>
            <p:ph type="title"/>
          </p:nvPr>
        </p:nvSpPr>
        <p:spPr>
          <a:xfrm>
            <a:off x="0" y="0"/>
            <a:ext cx="7687733" cy="991352"/>
          </a:xfrm>
        </p:spPr>
        <p:txBody>
          <a:bodyPr/>
          <a:lstStyle/>
          <a:p>
            <a:r>
              <a:rPr lang="en-US" dirty="0"/>
              <a:t>A Simple Neural network</a:t>
            </a:r>
          </a:p>
        </p:txBody>
      </p:sp>
      <p:pic>
        <p:nvPicPr>
          <p:cNvPr id="3" name="Picture 2">
            <a:extLst>
              <a:ext uri="{FF2B5EF4-FFF2-40B4-BE49-F238E27FC236}">
                <a16:creationId xmlns:a16="http://schemas.microsoft.com/office/drawing/2014/main" id="{C6ED01BD-87DC-4D17-83F8-CB6943B4F135}"/>
              </a:ext>
            </a:extLst>
          </p:cNvPr>
          <p:cNvPicPr>
            <a:picLocks noChangeAspect="1"/>
          </p:cNvPicPr>
          <p:nvPr/>
        </p:nvPicPr>
        <p:blipFill>
          <a:blip r:embed="rId3"/>
          <a:stretch>
            <a:fillRect/>
          </a:stretch>
        </p:blipFill>
        <p:spPr>
          <a:xfrm>
            <a:off x="0" y="991352"/>
            <a:ext cx="7953375" cy="2438400"/>
          </a:xfrm>
          <a:prstGeom prst="rect">
            <a:avLst/>
          </a:prstGeom>
        </p:spPr>
      </p:pic>
      <p:pic>
        <p:nvPicPr>
          <p:cNvPr id="5" name="Picture 4">
            <a:extLst>
              <a:ext uri="{FF2B5EF4-FFF2-40B4-BE49-F238E27FC236}">
                <a16:creationId xmlns:a16="http://schemas.microsoft.com/office/drawing/2014/main" id="{3DD0C2A0-F04A-49DF-8FCE-3AD238D786BC}"/>
              </a:ext>
            </a:extLst>
          </p:cNvPr>
          <p:cNvPicPr>
            <a:picLocks noChangeAspect="1"/>
          </p:cNvPicPr>
          <p:nvPr/>
        </p:nvPicPr>
        <p:blipFill>
          <a:blip r:embed="rId4"/>
          <a:stretch>
            <a:fillRect/>
          </a:stretch>
        </p:blipFill>
        <p:spPr>
          <a:xfrm>
            <a:off x="17807" y="3429752"/>
            <a:ext cx="6141346" cy="2891635"/>
          </a:xfrm>
          <a:prstGeom prst="rect">
            <a:avLst/>
          </a:prstGeom>
        </p:spPr>
      </p:pic>
      <p:pic>
        <p:nvPicPr>
          <p:cNvPr id="8" name="Picture 7">
            <a:extLst>
              <a:ext uri="{FF2B5EF4-FFF2-40B4-BE49-F238E27FC236}">
                <a16:creationId xmlns:a16="http://schemas.microsoft.com/office/drawing/2014/main" id="{EC93365B-9E33-4138-894C-256317970D5D}"/>
              </a:ext>
            </a:extLst>
          </p:cNvPr>
          <p:cNvPicPr>
            <a:picLocks noChangeAspect="1"/>
          </p:cNvPicPr>
          <p:nvPr/>
        </p:nvPicPr>
        <p:blipFill>
          <a:blip r:embed="rId5"/>
          <a:stretch>
            <a:fillRect/>
          </a:stretch>
        </p:blipFill>
        <p:spPr>
          <a:xfrm>
            <a:off x="6096000" y="3802369"/>
            <a:ext cx="6015966" cy="2146400"/>
          </a:xfrm>
          <a:prstGeom prst="rect">
            <a:avLst/>
          </a:prstGeom>
        </p:spPr>
      </p:pic>
    </p:spTree>
    <p:extLst>
      <p:ext uri="{BB962C8B-B14F-4D97-AF65-F5344CB8AC3E}">
        <p14:creationId xmlns:p14="http://schemas.microsoft.com/office/powerpoint/2010/main" val="265794559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White Mai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2015_editable_slide_template</Template>
  <TotalTime>1187</TotalTime>
  <Words>3163</Words>
  <Application>Microsoft Office PowerPoint</Application>
  <PresentationFormat>Widescreen</PresentationFormat>
  <Paragraphs>185</Paragraphs>
  <Slides>29</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29</vt:i4>
      </vt:variant>
    </vt:vector>
  </HeadingPairs>
  <TitlesOfParts>
    <vt:vector size="36" baseType="lpstr">
      <vt:lpstr>Lucida Grande</vt:lpstr>
      <vt:lpstr>NimbusRomNo9L-ReguItal</vt:lpstr>
      <vt:lpstr>Arial</vt:lpstr>
      <vt:lpstr>Calibri</vt:lpstr>
      <vt:lpstr>Roboto Light</vt:lpstr>
      <vt:lpstr>Custom Design</vt:lpstr>
      <vt:lpstr>White Main</vt:lpstr>
      <vt:lpstr>Stock Market’s Price Movement Prediction With LSTM Neural Networks</vt:lpstr>
      <vt:lpstr>PowerPoint Presentation</vt:lpstr>
      <vt:lpstr>OutLine</vt:lpstr>
      <vt:lpstr>Recurrent neutral networks</vt:lpstr>
      <vt:lpstr>OutLine</vt:lpstr>
      <vt:lpstr>A Simple Recurrent Neural network</vt:lpstr>
      <vt:lpstr>A Simple Neural network</vt:lpstr>
      <vt:lpstr>A Simple Neural network</vt:lpstr>
      <vt:lpstr>A Simple Neural network</vt:lpstr>
      <vt:lpstr>OutLine</vt:lpstr>
      <vt:lpstr>How Long Short-Term Memory works in stock market</vt:lpstr>
      <vt:lpstr>Long short term memory neural network</vt:lpstr>
      <vt:lpstr>Forget gate</vt:lpstr>
      <vt:lpstr>input gate</vt:lpstr>
      <vt:lpstr>output gate</vt:lpstr>
      <vt:lpstr>OutLine</vt:lpstr>
      <vt:lpstr>METHODOLOGY &amp; DEVELOPMENT</vt:lpstr>
      <vt:lpstr>Data processing</vt:lpstr>
      <vt:lpstr>OutLine</vt:lpstr>
      <vt:lpstr>LSTM neural network (Long short term memory) Model</vt:lpstr>
      <vt:lpstr>Trading operations</vt:lpstr>
      <vt:lpstr>Stock data</vt:lpstr>
      <vt:lpstr>Network performance</vt:lpstr>
      <vt:lpstr>Baselines for % accuracy &amp; standard deviation</vt:lpstr>
      <vt:lpstr>Baselines for % accuracy</vt:lpstr>
      <vt:lpstr>% of Returns</vt:lpstr>
      <vt:lpstr>% of returns per operations</vt:lpstr>
      <vt:lpstr>Max drawdown</vt:lpstr>
      <vt:lpstr>OutLine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Weifeng Lyu</cp:lastModifiedBy>
  <cp:revision>76</cp:revision>
  <dcterms:created xsi:type="dcterms:W3CDTF">2016-03-09T16:46:53Z</dcterms:created>
  <dcterms:modified xsi:type="dcterms:W3CDTF">2018-07-18T13:11:20Z</dcterms:modified>
</cp:coreProperties>
</file>